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0" Type="http://schemas.openxmlformats.org/officeDocument/2006/relationships/slide" Target="slides/slide29.xml" /><Relationship Id="rId31" Type="http://schemas.openxmlformats.org/officeDocument/2006/relationships/slide" Target="slides/slide30.xml" /><Relationship Id="rId32" Type="http://schemas.openxmlformats.org/officeDocument/2006/relationships/slide" Target="slides/slide31.xml" /><Relationship Id="rId33" Type="http://schemas.openxmlformats.org/officeDocument/2006/relationships/slide" Target="slides/slide32.xml" /><Relationship Id="rId34" Type="http://schemas.openxmlformats.org/officeDocument/2006/relationships/slide" Target="slides/slide33.xml" /><Relationship Id="rId35" Type="http://schemas.openxmlformats.org/officeDocument/2006/relationships/slide" Target="slides/slide34.xml" /><Relationship Id="rId37" Type="http://schemas.openxmlformats.org/officeDocument/2006/relationships/viewProps" Target="viewProps.xml" /><Relationship Id="rId3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39" Type="http://schemas.openxmlformats.org/officeDocument/2006/relationships/tableStyles" Target="tableStyles.xml" /><Relationship Id="rId3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png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1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8.png" /></Relationships>
</file>

<file path=ppt/slides/_rels/slide1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2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www.copenhagenconsensus.com/" TargetMode="External" /></Relationships>
</file>

<file path=ppt/slides/_rels/slide3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en.wikipedia.org/wiki/Peter_Singer" TargetMode="External" /></Relationships>
</file>

<file path=ppt/slides/_rels/slide3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phys.org/news/2019-11-climate-impacts-world-trillion.html" TargetMode="External" /><Relationship Id="rId3" Type="http://schemas.openxmlformats.org/officeDocument/2006/relationships/hyperlink" Target="https://www.e-education.psu.edu/earth103/node/717" TargetMode="External" /></Relationships>
</file>

<file path=ppt/slides/_rels/slide3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Integrated Assessment Models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I’m the king of the world! — Jack Dawson.</a:t>
            </a:r>
            <a:br/>
            <a:br/>
            <a:r>
              <a:rPr/>
              <a:t>Ivo Welch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02/17/2023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Consumption Outcome</a:t>
            </a:r>
          </a:p>
        </p:txBody>
      </p:sp>
      <p:pic>
        <p:nvPicPr>
          <p:cNvPr descr="nordhaus-cons-wide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52600" y="1193800"/>
            <a:ext cx="56515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Look Careful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This graph is largely based on the </a:t>
            </a:r>
            <a:r>
              <a:rPr i="1"/>
              <a:t>expected</a:t>
            </a:r>
            <a:r>
              <a:rPr/>
              <a:t> scenario.</a:t>
            </a:r>
          </a:p>
          <a:p>
            <a:pPr lvl="1"/>
            <a:r>
              <a:rPr/>
              <a:t>How much will CO2 raise </a:t>
            </a:r>
            <a:r>
              <a:rPr i="1"/>
              <a:t>unknown</a:t>
            </a:r>
            <a:r>
              <a:rPr/>
              <a:t> risks?</a:t>
            </a:r>
          </a:p>
          <a:p>
            <a:pPr lvl="0"/>
            <a:r>
              <a:rPr/>
              <a:t>Optimal means optimal,</a:t>
            </a:r>
          </a:p>
          <a:p>
            <a:pPr lvl="1"/>
            <a:r>
              <a:rPr/>
              <a:t>even if the change is modest.</a:t>
            </a:r>
          </a:p>
          <a:p>
            <a:pPr lvl="1"/>
            <a:r>
              <a:rPr/>
              <a:t>But understand the relative effects!</a:t>
            </a:r>
          </a:p>
          <a:p>
            <a:pPr lvl="0"/>
            <a:r>
              <a:rPr/>
              <a:t>Even the best curbing will gain only </a:t>
            </a:r>
            <a:r>
              <a:rPr i="1"/>
              <a:t>a little</a:t>
            </a:r>
            <a:r>
              <a:rPr/>
              <a:t> consumption / benefit:</a:t>
            </a:r>
          </a:p>
          <a:p>
            <a:pPr lvl="1"/>
            <a:r>
              <a:rPr/>
              <a:t>Limit to 2°C may be too aggressive — $$.</a:t>
            </a:r>
          </a:p>
          <a:p>
            <a:pPr lvl="1"/>
            <a:r>
              <a:rPr/>
              <a:t>Limit to 1.5°C would be crazy — $$$$.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/>
                  <a:t>Yes, it’s optimal to curb CO</a:t>
                </a:r>
                <a:r>
                  <a:rPr baseline="-25000"/>
                  <a:t>2</a:t>
                </a:r>
                <a:r>
                  <a:rPr/>
                  <a:t> via a tax:</a:t>
                </a:r>
              </a:p>
              <a:p>
                <a:pPr lvl="1"/>
                <a:r>
                  <a:rPr/>
                  <a:t>Bad for us/kids, good for the grandkids.</a:t>
                </a:r>
              </a:p>
              <a:p>
                <a:pPr lvl="1"/>
                <a:r>
                  <a:rPr/>
                  <a:t>The world will not end w/o intervention.</a:t>
                </a:r>
              </a:p>
              <a:p>
                <a:pPr lvl="0"/>
                <a:r>
                  <a:rPr/>
                  <a:t>Good intervention should not attempt to stop global warming:</a:t>
                </a:r>
              </a:p>
              <a:p>
                <a:pPr lvl="1"/>
                <a:r>
                  <a:rPr/>
                  <a:t>Curbing 2°C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≠</m:t>
                    </m:r>
                  </m:oMath>
                </a14:m>
                <a:r>
                  <a:rPr/>
                  <a:t> curbing 0.5°C .</a:t>
                </a:r>
              </a:p>
              <a:p>
                <a:pPr lvl="1"/>
                <a:r>
                  <a:rPr/>
                  <a:t>Optimal choices are about 0.5°C more or less.</a:t>
                </a:r>
              </a:p>
              <a:p>
                <a:pPr lvl="1"/>
                <a:r>
                  <a:rPr/>
                  <a:t>Going for stopping warming would be crazy.</a:t>
                </a:r>
              </a:p>
              <a:p>
                <a:pPr lvl="0"/>
                <a:r>
                  <a:rPr/>
                  <a:t>Fact: </a:t>
                </a:r>
                <a:r>
                  <a:rPr b="1"/>
                  <a:t>The world will warm greatly!</a:t>
                </a:r>
              </a:p>
              <a:p>
                <a:pPr lvl="1"/>
                <a:r>
                  <a:rPr/>
                  <a:t>No matter what we can reasonably do.</a:t>
                </a:r>
              </a:p>
              <a:p>
                <a:pPr lvl="1"/>
                <a:r>
                  <a:rPr/>
                  <a:t>Prescriptive: Don’t bother with &gt; 0.5°C.</a:t>
                </a:r>
              </a:p>
            </p:txBody>
          </p:sp>
        </mc:Choice>
      </mc:AlternateContent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Incidental: Co</a:t>
            </a:r>
            <a:r>
              <a:rPr baseline="-25000"/>
              <a:t>2</a:t>
            </a:r>
            <a:r>
              <a:rPr/>
              <a:t> Emissions</a:t>
            </a:r>
          </a:p>
        </p:txBody>
      </p:sp>
      <p:pic>
        <p:nvPicPr>
          <p:cNvPr descr="nordhaus-emits-wide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52600" y="1193800"/>
            <a:ext cx="56515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Incidental: Co</a:t>
            </a:r>
            <a:r>
              <a:rPr baseline="-25000"/>
              <a:t>2</a:t>
            </a:r>
            <a:r>
              <a:rPr/>
              <a:t> In Atmosphere</a:t>
            </a:r>
          </a:p>
        </p:txBody>
      </p:sp>
      <p:pic>
        <p:nvPicPr>
          <p:cNvPr descr="nordhaus-ppm-wide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52600" y="1193800"/>
            <a:ext cx="56515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Incidental: Global Temperature</a:t>
            </a:r>
          </a:p>
        </p:txBody>
      </p:sp>
      <p:pic>
        <p:nvPicPr>
          <p:cNvPr descr="nordhaus-temp-wide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52600" y="1193800"/>
            <a:ext cx="56515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Adaptation Helps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Deaths and misery will </a:t>
            </a:r>
            <a:r>
              <a:rPr i="1"/>
              <a:t>very probably</a:t>
            </a:r>
            <a:r>
              <a:rPr/>
              <a:t> not be as bad as you think.</a:t>
            </a:r>
          </a:p>
          <a:p>
            <a:pPr lvl="1"/>
            <a:r>
              <a:rPr/>
              <a:t>Except in very unlikely but not entirely impossible scenarios.</a:t>
            </a:r>
          </a:p>
          <a:p>
            <a:pPr lvl="1"/>
            <a:r>
              <a:rPr/>
              <a:t>Life did not evolve on a risk-free planet.</a:t>
            </a:r>
          </a:p>
          <a:p>
            <a:pPr lvl="0"/>
            <a:r>
              <a:rPr/>
              <a:t>Innovation will solve many problems.</a:t>
            </a:r>
          </a:p>
          <a:p>
            <a:pPr lvl="0"/>
            <a:r>
              <a:rPr/>
              <a:t>See next graph:</a:t>
            </a:r>
          </a:p>
          <a:p>
            <a:pPr lvl="1"/>
            <a:r>
              <a:rPr/>
              <a:t>Blue = Climate</a:t>
            </a:r>
          </a:p>
          <a:p>
            <a:pPr lvl="1"/>
            <a:r>
              <a:rPr/>
              <a:t>Black = Earthquakes etc.</a:t>
            </a: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Lomborg Example: Disaster Deaths</a:t>
            </a:r>
          </a:p>
        </p:txBody>
      </p:sp>
      <p:pic>
        <p:nvPicPr>
          <p:cNvPr descr="lomborg-catastrophes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81100" y="1193800"/>
            <a:ext cx="67818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Optimal Co</a:t>
            </a:r>
            <a:r>
              <a:rPr baseline="-25000"/>
              <a:t>2</a:t>
            </a:r>
            <a:r>
              <a:rPr/>
              <a:t> Tax Next Year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/>
                  <a:t>Trump: $5 /tCO</a:t>
                </a:r>
                <a:r>
                  <a:rPr baseline="-25000"/>
                  <a:t>2</a:t>
                </a:r>
                <a:r>
                  <a:rPr/>
                  <a:t> .</a:t>
                </a:r>
              </a:p>
              <a:p>
                <a:pPr lvl="0"/>
                <a:r>
                  <a:rPr/>
                  <a:t>Biden: $50 /tCO</a:t>
                </a:r>
                <a:r>
                  <a:rPr baseline="-25000"/>
                  <a:t>2</a:t>
                </a:r>
                <a:r>
                  <a:rPr/>
                  <a:t> .</a:t>
                </a:r>
              </a:p>
              <a:p>
                <a:pPr lvl="0"/>
                <a:r>
                  <a:rPr/>
                  <a:t>IAWG (US): $50 /tCO</a:t>
                </a:r>
                <a:r>
                  <a:rPr baseline="-25000"/>
                  <a:t>2</a:t>
                </a:r>
                <a:r>
                  <a:rPr/>
                  <a:t> .</a:t>
                </a:r>
              </a:p>
              <a:p>
                <a:pPr lvl="0"/>
                <a:r>
                  <a:rPr/>
                  <a:t>Nordhaus: $50 /tCO</a:t>
                </a:r>
                <a:r>
                  <a:rPr baseline="-25000"/>
                  <a:t>2</a:t>
                </a:r>
                <a:r>
                  <a:rPr/>
                  <a:t> .</a:t>
                </a:r>
              </a:p>
              <a:p>
                <a:pPr lvl="0"/>
                <a:r>
                  <a:rPr/>
                  <a:t>Stern: $80 /tCO</a:t>
                </a:r>
                <a:r>
                  <a:rPr baseline="-25000"/>
                  <a:t>2</a:t>
                </a:r>
                <a:r>
                  <a:rPr/>
                  <a:t> .</a:t>
                </a:r>
              </a:p>
              <a:p>
                <a:pPr lvl="0"/>
                <a:r>
                  <a:rPr/>
                  <a:t>Range: –$15 to $2,500 /tCO</a:t>
                </a:r>
                <a:r>
                  <a:rPr baseline="-25000"/>
                  <a:t>2</a:t>
                </a:r>
                <a:r>
                  <a:rPr/>
                  <a:t> .</a:t>
                </a:r>
              </a:p>
              <a:p>
                <a:pPr lvl="0" indent="0" marL="0">
                  <a:buNone/>
                </a:pPr>
                <a:r>
                  <a:rPr/>
                  <a:t>All increasing over time. All effectively phase out CO</a:t>
                </a:r>
                <a:r>
                  <a:rPr baseline="-25000"/>
                  <a:t>2</a:t>
                </a:r>
                <a:r>
                  <a:rPr/>
                  <a:t> completely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≈</m:t>
                    </m:r>
                  </m:oMath>
                </a14:m>
                <a:r>
                  <a:rPr/>
                  <a:t> 50 years.</a:t>
                </a:r>
              </a:p>
            </p:txBody>
          </p:sp>
        </mc:Choice>
      </mc:AlternateContent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Meaning Of Co</a:t>
            </a:r>
            <a:r>
              <a:rPr baseline="-25000"/>
              <a:t>2</a:t>
            </a:r>
            <a:r>
              <a:rPr/>
              <a:t>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$50/tCO</a:t>
            </a:r>
            <a:r>
              <a:rPr baseline="-25000"/>
              <a:t>2</a:t>
            </a:r>
            <a:r>
              <a:rPr/>
              <a:t> means about:</a:t>
            </a:r>
          </a:p>
          <a:p>
            <a:pPr lvl="0"/>
            <a:r>
              <a:rPr/>
              <a:t>50% increase in gasoline price (like Europe);</a:t>
            </a:r>
          </a:p>
          <a:p>
            <a:pPr lvl="1"/>
            <a:r>
              <a:rPr/>
              <a:t>soon less important anyway.</a:t>
            </a:r>
          </a:p>
          <a:p>
            <a:pPr lvl="0"/>
            <a:r>
              <a:rPr/>
              <a:t>2-5 times increase in coal;</a:t>
            </a:r>
          </a:p>
          <a:p>
            <a:pPr lvl="1"/>
            <a:r>
              <a:rPr/>
              <a:t>RIP economically in most places.</a:t>
            </a:r>
          </a:p>
          <a:p>
            <a:pPr lvl="0"/>
            <a:r>
              <a:rPr/>
              <a:t>2 times increase in gas;</a:t>
            </a:r>
          </a:p>
          <a:p>
            <a:pPr lvl="1"/>
            <a:r>
              <a:rPr/>
              <a:t>deceptive, wrong— pipeline leakage!</a:t>
            </a:r>
          </a:p>
          <a:p>
            <a:pPr lvl="0"/>
            <a:r>
              <a:rPr/>
              <a:t>Trees: subsidize by $5-10 each!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g:  survive-today-tomorrow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78100" y="1193800"/>
            <a:ext cx="39878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survive-today-tomorrow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Most Important Disagreement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Nordhaus $50/tCO</a:t>
            </a:r>
            <a:r>
              <a:rPr baseline="-25000"/>
              <a:t>2</a:t>
            </a:r>
            <a:r>
              <a:rPr/>
              <a:t> .</a:t>
            </a:r>
          </a:p>
          <a:p>
            <a:pPr lvl="0"/>
            <a:r>
              <a:rPr/>
              <a:t>Stern $80/tCO</a:t>
            </a:r>
            <a:r>
              <a:rPr baseline="-25000"/>
              <a:t>2</a:t>
            </a:r>
            <a:r>
              <a:rPr/>
              <a:t> .</a:t>
            </a:r>
          </a:p>
          <a:p>
            <a:pPr lvl="0" indent="0" marL="0">
              <a:buNone/>
            </a:pPr>
            <a:r>
              <a:rPr/>
              <a:t> </a:t>
            </a:r>
          </a:p>
          <a:p>
            <a:pPr lvl="0"/>
            <a:r>
              <a:rPr/>
              <a:t>Why?</a:t>
            </a:r>
          </a:p>
          <a:p>
            <a:pPr lvl="1"/>
            <a:r>
              <a:rPr/>
              <a:t>Different assessments of science?</a:t>
            </a:r>
          </a:p>
          <a:p>
            <a:pPr lvl="1"/>
            <a:r>
              <a:rPr/>
              <a:t>Different assessments of inputs?</a:t>
            </a:r>
          </a:p>
          <a:p>
            <a:pPr lvl="1"/>
            <a:r>
              <a:rPr/>
              <a:t>Different assessment of objective?</a:t>
            </a:r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Discount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Biggest Disagreement:</a:t>
            </a:r>
          </a:p>
          <a:p>
            <a:pPr lvl="0"/>
            <a:r>
              <a:rPr/>
              <a:t>Quasi-Philosophical:</a:t>
            </a:r>
          </a:p>
          <a:p>
            <a:pPr lvl="1"/>
            <a:r>
              <a:rPr/>
              <a:t>How do we value future generations’ welfare?</a:t>
            </a:r>
          </a:p>
          <a:p>
            <a:pPr lvl="0"/>
            <a:r>
              <a:rPr/>
              <a:t>What is $1 today worth in the future?</a:t>
            </a:r>
          </a:p>
          <a:p>
            <a:pPr lvl="1"/>
            <a:r>
              <a:rPr/>
              <a:t>How much should we eat less today to give more to our great-great-grand-kids in the future?</a:t>
            </a:r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Sensitivity Wrt D.R.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/>
                  <a:t>5% →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≈</m:t>
                    </m:r>
                  </m:oMath>
                </a14:m>
                <a:r>
                  <a:rPr/>
                  <a:t> $30/tCO</a:t>
                </a:r>
                <a:r>
                  <a:rPr baseline="-25000"/>
                  <a:t>2</a:t>
                </a:r>
                <a:r>
                  <a:rPr/>
                  <a:t> optimal tax now.</a:t>
                </a:r>
              </a:p>
              <a:p>
                <a:pPr lvl="0"/>
                <a:r>
                  <a:rPr/>
                  <a:t>1% →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≈</m:t>
                    </m:r>
                  </m:oMath>
                </a14:m>
                <a:r>
                  <a:rPr/>
                  <a:t> $500/tCO</a:t>
                </a:r>
                <a:r>
                  <a:rPr baseline="-25000"/>
                  <a:t>2</a:t>
                </a:r>
                <a:r>
                  <a:rPr/>
                  <a:t> optimal tax now.</a:t>
                </a:r>
              </a:p>
              <a:p>
                <a:pPr lvl="0" indent="0" marL="0">
                  <a:buNone/>
                </a:pPr>
                <a:r>
                  <a:rPr/>
                  <a:t> </a:t>
                </a:r>
              </a:p>
              <a:p>
                <a:pPr lvl="0"/>
                <a:r>
                  <a:rPr/>
                  <a:t>Stern’s d.r. was lower than Nordhaus’ d.r.:</a:t>
                </a:r>
              </a:p>
              <a:p>
                <a:pPr lvl="1"/>
                <a:r>
                  <a:rPr/>
                  <a:t>More acrimonious in the past,</a:t>
                </a:r>
              </a:p>
              <a:p>
                <a:pPr lvl="1"/>
                <a:r>
                  <a:rPr/>
                  <a:t>but converged over time.</a:t>
                </a:r>
              </a:p>
              <a:p>
                <a:pPr lvl="1"/>
                <a:r>
                  <a:rPr/>
                  <a:t>Useful to have both views.</a:t>
                </a:r>
              </a:p>
              <a:p>
                <a:pPr lvl="1"/>
                <a:r>
                  <a:rPr/>
                  <a:t>Good scientific disagreement.</a:t>
                </a:r>
              </a:p>
            </p:txBody>
          </p:sp>
        </mc:Choice>
      </mc:AlternateContent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Who Is Right On D.R.?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Economists’ efficiency consensus:</a:t>
            </a:r>
          </a:p>
          <a:p>
            <a:pPr lvl="1"/>
            <a:r>
              <a:rPr/>
              <a:t>3-5% is more reasonable than 1-2%.</a:t>
            </a:r>
          </a:p>
          <a:p>
            <a:pPr lvl="1"/>
            <a:r>
              <a:rPr/>
              <a:t>Nordhaus higher d.r. was more reasonable on economic grounds,</a:t>
            </a:r>
          </a:p>
          <a:p>
            <a:pPr lvl="1"/>
            <a:r>
              <a:rPr/>
              <a:t>but Stern’s higher tax estimate wins back points when CC uncertainty is added.</a:t>
            </a:r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More Ethical?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But what is ethical?</a:t>
            </a:r>
          </a:p>
          <a:p>
            <a:pPr lvl="1"/>
            <a:r>
              <a:rPr/>
              <a:t>Are we not stewards of Earth for the future?</a:t>
            </a:r>
          </a:p>
          <a:p>
            <a:pPr lvl="1"/>
            <a:r>
              <a:rPr/>
              <a:t>Do ethicists pick Stern’s higher estimate?</a:t>
            </a:r>
          </a:p>
        </p:txBody>
      </p:sp>
    </p:spTree>
  </p:cSld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More Ethical?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Do we owe the future a better economy or a healthier ecology?</a:t>
            </a:r>
          </a:p>
          <a:p>
            <a:pPr lvl="0"/>
            <a:r>
              <a:rPr/>
              <a:t>Would you prefer having been born</a:t>
            </a:r>
          </a:p>
          <a:p>
            <a:pPr lvl="1"/>
            <a:r>
              <a:rPr/>
              <a:t>into the middle ages with a “healthy planet,”</a:t>
            </a:r>
          </a:p>
          <a:p>
            <a:pPr lvl="1"/>
            <a:r>
              <a:rPr/>
              <a:t>or into today’s “unhealthy planet,” based on industrial growth and pollution?</a:t>
            </a:r>
          </a:p>
        </p:txBody>
      </p:sp>
    </p:spTree>
  </p:cSld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What Is More Ethical?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/>
                  <a:t>Steward for whom?</a:t>
                </a:r>
              </a:p>
              <a:p>
                <a:pPr lvl="1"/>
                <a:r>
                  <a:rPr/>
                  <a:t>Not for kids. Think great-great-grand-kids.</a:t>
                </a:r>
              </a:p>
              <a:p>
                <a:pPr lvl="0"/>
                <a:r>
                  <a:rPr/>
                  <a:t>Six generations into the future, people will be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m:t>≈</m:t>
                    </m:r>
                  </m:oMath>
                </a14:m>
                <a:r>
                  <a:rPr/>
                  <a:t> 30 times wealthier than us.</a:t>
                </a:r>
              </a:p>
              <a:p>
                <a:pPr lvl="0"/>
                <a:r>
                  <a:rPr/>
                  <a:t>How many $$$ should today’s humanity forego so that future humanity is full 30 (not only 20) times wealthier than us?</a:t>
                </a:r>
              </a:p>
            </p:txBody>
          </p:sp>
        </mc:Choice>
      </mc:AlternateContent>
    </p:spTree>
  </p:cSld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Stewarding Decision?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Don’t overthink it.</a:t>
            </a:r>
          </a:p>
          <a:p>
            <a:pPr lvl="0"/>
            <a:r>
              <a:rPr/>
              <a:t>Humanity is not that logical and deliberate to contemplate such questions.</a:t>
            </a:r>
          </a:p>
          <a:p>
            <a:pPr lvl="0"/>
            <a:r>
              <a:rPr/>
              <a:t>How much to great-great-grand-children?</a:t>
            </a:r>
          </a:p>
          <a:p>
            <a:pPr lvl="1"/>
            <a:r>
              <a:rPr/>
              <a:t>Interesting but largely irrelevant.</a:t>
            </a:r>
          </a:p>
          <a:p>
            <a:pPr lvl="1"/>
            <a:r>
              <a:rPr/>
              <a:t>Our generation today makes decisions.</a:t>
            </a:r>
          </a:p>
          <a:p>
            <a:pPr lvl="1"/>
            <a:r>
              <a:rPr/>
              <a:t>Future generations don’t vote!</a:t>
            </a:r>
          </a:p>
          <a:p>
            <a:pPr lvl="1"/>
            <a:r>
              <a:rPr/>
              <a:t>… whether you like it or not</a:t>
            </a:r>
          </a:p>
          <a:p>
            <a:pPr lvl="0" indent="0" marL="0">
              <a:buNone/>
            </a:pPr>
            <a:r>
              <a:rPr/>
              <a:t>💊</a:t>
            </a:r>
          </a:p>
        </p:txBody>
      </p:sp>
    </p:spTree>
  </p:cSld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Climate Suffering Of The Poor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Won’t the poor suffer the brunt of CC?</a:t>
            </a:r>
          </a:p>
          <a:p>
            <a:pPr lvl="1"/>
            <a:r>
              <a:rPr b="1" i="1"/>
              <a:t>Yes</a:t>
            </a:r>
            <a:r>
              <a:rPr/>
              <a:t>, they will.</a:t>
            </a:r>
          </a:p>
          <a:p>
            <a:pPr lvl="1"/>
            <a:r>
              <a:rPr/>
              <a:t>Draughts, flooding, hurricanes, etc.</a:t>
            </a:r>
          </a:p>
          <a:p>
            <a:pPr lvl="1"/>
            <a:r>
              <a:rPr/>
              <a:t>We rich should/could help them by making them richer and adapt,</a:t>
            </a:r>
          </a:p>
          <a:p>
            <a:pPr lvl="1"/>
            <a:r>
              <a:rPr/>
              <a:t>but probably won’t…it is what it is: 💊.</a:t>
            </a:r>
          </a:p>
          <a:p>
            <a:pPr lvl="0"/>
            <a:r>
              <a:rPr/>
              <a:t>We wish poor people mattered more,</a:t>
            </a:r>
          </a:p>
          <a:p>
            <a:pPr lvl="1"/>
            <a:r>
              <a:rPr/>
              <a:t>but they don’t, whether you like it or not 💊.</a:t>
            </a:r>
          </a:p>
          <a:p>
            <a:pPr lvl="0" indent="0" marL="1270000">
              <a:buNone/>
            </a:pPr>
            <a:r>
              <a:rPr sz="2000"/>
              <a:t>Is it the </a:t>
            </a:r>
            <a:r>
              <a:rPr sz="2000" b="1" i="1"/>
              <a:t>ethical</a:t>
            </a:r>
            <a:r>
              <a:rPr sz="2000"/>
              <a:t> choice to fight CC?</a:t>
            </a:r>
          </a:p>
        </p:txBody>
      </p:sp>
    </p:spTree>
  </p:cSld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Where To Send $$$s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If you care for ‘others’:</a:t>
            </a:r>
          </a:p>
          <a:p>
            <a:pPr lvl="0"/>
            <a:r>
              <a:rPr/>
              <a:t>Why send to future generations?</a:t>
            </a:r>
          </a:p>
          <a:p>
            <a:pPr lvl="0"/>
            <a:r>
              <a:rPr/>
              <a:t>Instead why not send to the poor </a:t>
            </a:r>
            <a:r>
              <a:rPr i="1"/>
              <a:t>today</a:t>
            </a:r>
            <a:r>
              <a:rPr/>
              <a:t>?</a:t>
            </a:r>
          </a:p>
          <a:p>
            <a:pPr lvl="0" indent="0" marL="0">
              <a:buNone/>
            </a:pPr>
            <a:r>
              <a:rPr/>
              <a:t> </a:t>
            </a:r>
          </a:p>
          <a:p>
            <a:pPr lvl="0" indent="0" marL="0">
              <a:buNone/>
            </a:pPr>
            <a:r>
              <a:rPr/>
              <a:t>Are not both ‘</a:t>
            </a:r>
            <a:r>
              <a:rPr i="1"/>
              <a:t>other people</a:t>
            </a:r>
            <a:r>
              <a:rPr/>
              <a:t>’ on whose behalf we rich people today should be stewards?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Basis of all international negotiations.</a:t>
            </a:r>
          </a:p>
          <a:p>
            <a:pPr lvl="0"/>
            <a:r>
              <a:rPr/>
              <a:t>Key Question: Good Tax on tCO</a:t>
            </a:r>
            <a:r>
              <a:rPr baseline="-25000"/>
              <a:t>2</a:t>
            </a:r>
            <a:r>
              <a:rPr/>
              <a:t>.</a:t>
            </a:r>
          </a:p>
          <a:p>
            <a:pPr lvl="1"/>
            <a:r>
              <a:rPr/>
              <a:t>Higher tax → lower emissions.</a:t>
            </a:r>
          </a:p>
          <a:p>
            <a:pPr lvl="1"/>
            <a:r>
              <a:rPr/>
              <a:t>What is the optimal path over time?</a:t>
            </a:r>
          </a:p>
          <a:p>
            <a:pPr lvl="2"/>
            <a:r>
              <a:rPr/>
              <a:t>too fast → economy RIP;</a:t>
            </a:r>
          </a:p>
          <a:p>
            <a:pPr lvl="2"/>
            <a:r>
              <a:rPr/>
              <a:t>too slow → too much warming.</a:t>
            </a:r>
          </a:p>
          <a:p>
            <a:pPr lvl="0" indent="0" marL="0">
              <a:buNone/>
            </a:pPr>
            <a:r>
              <a:rPr/>
              <a:t> </a:t>
            </a:r>
          </a:p>
          <a:p>
            <a:pPr lvl="0" indent="0" marL="1270000">
              <a:buNone/>
            </a:pPr>
            <a:r>
              <a:rPr sz="2000"/>
              <a:t>Nobel Prize (appropriately so) for Nordhaus (DICE). However, I will later explain why these models are practically not very useful.</a:t>
            </a:r>
          </a:p>
        </p:txBody>
      </p:sp>
    </p:spTree>
  </p:cSld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Help Today’s Poor People?!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They don’t get to vote much, either.</a:t>
            </a:r>
          </a:p>
          <a:p>
            <a:pPr lvl="0"/>
            <a:r>
              <a:rPr/>
              <a:t>If humanity were more humane, what should it spend $$$s on?</a:t>
            </a:r>
          </a:p>
          <a:p>
            <a:pPr lvl="1"/>
            <a:r>
              <a:rPr/>
              <a:t>0.1°C less warming in 60 years?</a:t>
            </a:r>
          </a:p>
          <a:p>
            <a:pPr lvl="1"/>
            <a:r>
              <a:rPr/>
              <a:t>Or poverty and misery today:</a:t>
            </a:r>
          </a:p>
          <a:p>
            <a:pPr lvl="2"/>
            <a:r>
              <a:rPr/>
              <a:t>e.g., wipe out Malaria instead?</a:t>
            </a:r>
          </a:p>
          <a:p>
            <a:pPr lvl="2"/>
            <a:r>
              <a:rPr/>
              <a:t>e.g., feed all poor children instead?</a:t>
            </a:r>
          </a:p>
          <a:p>
            <a:pPr lvl="0" indent="0" marL="0">
              <a:buNone/>
            </a:pPr>
            <a:r>
              <a:rPr/>
              <a:t> </a:t>
            </a:r>
          </a:p>
          <a:p>
            <a:pPr lvl="0" indent="0" marL="1270000">
              <a:buNone/>
            </a:pPr>
            <a:r>
              <a:rPr sz="2000"/>
              <a:t>Read </a:t>
            </a:r>
            <a:r>
              <a:rPr sz="2000">
                <a:hlinkClick r:id="rId2"/>
              </a:rPr>
              <a:t>Lomborg’s Copenhagen consensus</a:t>
            </a:r>
            <a:r>
              <a:rPr sz="2000"/>
              <a:t>. You need not agree, but you need to contemplate the tradeoffs.</a:t>
            </a:r>
          </a:p>
        </p:txBody>
      </p:sp>
    </p:spTree>
  </p:cSld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Cynical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1270000">
              <a:buNone/>
            </a:pPr>
            <a:r>
              <a:rPr sz="2000"/>
              <a:t>Just because a view is cynical does not make it wrong.</a:t>
            </a:r>
          </a:p>
          <a:p>
            <a:pPr lvl="0"/>
            <a:r>
              <a:rPr/>
              <a:t>Is each an excuse not to spend on other?</a:t>
            </a:r>
          </a:p>
          <a:p>
            <a:pPr lvl="1"/>
            <a:r>
              <a:rPr/>
              <a:t>Though not </a:t>
            </a:r>
            <a:r>
              <a:rPr i="1"/>
              <a:t>that</a:t>
            </a:r>
            <a:r>
              <a:rPr/>
              <a:t> deliberate, anyway.</a:t>
            </a:r>
          </a:p>
          <a:p>
            <a:pPr lvl="1"/>
            <a:r>
              <a:rPr/>
              <a:t>I wish less fortunate mattered more 💊</a:t>
            </a:r>
          </a:p>
          <a:p>
            <a:pPr lvl="1"/>
            <a:r>
              <a:rPr/>
              <a:t>You are so blessed. Recognize it!</a:t>
            </a:r>
          </a:p>
          <a:p>
            <a:pPr lvl="1"/>
            <a:r>
              <a:rPr/>
              <a:t>Help </a:t>
            </a:r>
            <a:r>
              <a:rPr i="1"/>
              <a:t>poorer</a:t>
            </a:r>
            <a:r>
              <a:rPr/>
              <a:t> others when you can.</a:t>
            </a:r>
          </a:p>
          <a:p>
            <a:pPr lvl="1"/>
            <a:r>
              <a:rPr/>
              <a:t>All of us in Western universities are hugely privileged.</a:t>
            </a:r>
          </a:p>
          <a:p>
            <a:pPr lvl="0" indent="0" marL="1270000">
              <a:buNone/>
            </a:pPr>
            <a:r>
              <a:rPr sz="2000"/>
              <a:t>Read </a:t>
            </a:r>
            <a:r>
              <a:rPr sz="2000">
                <a:hlinkClick r:id="rId2"/>
              </a:rPr>
              <a:t>Peter Singer</a:t>
            </a:r>
            <a:r>
              <a:rPr sz="2000"/>
              <a:t>.</a:t>
            </a:r>
          </a:p>
        </p:txBody>
      </p:sp>
    </p:spTree>
  </p:cSld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 b="1" i="1"/>
              <a:t>But, But, But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Don’t trust models too much!</a:t>
            </a:r>
          </a:p>
          <a:p>
            <a:pPr lvl="0"/>
            <a:r>
              <a:rPr/>
              <a:t>$50/tCO</a:t>
            </a:r>
            <a:r>
              <a:rPr baseline="-25000"/>
              <a:t>2</a:t>
            </a:r>
            <a:r>
              <a:rPr/>
              <a:t> is based on </a:t>
            </a:r>
            <a:r>
              <a:rPr i="1"/>
              <a:t>expected</a:t>
            </a:r>
            <a:r>
              <a:rPr/>
              <a:t> path.</a:t>
            </a:r>
          </a:p>
          <a:p>
            <a:pPr lvl="0"/>
            <a:r>
              <a:rPr/>
              <a:t>What if Earth will suffer worse?</a:t>
            </a:r>
          </a:p>
          <a:p>
            <a:pPr lvl="1"/>
            <a:r>
              <a:rPr/>
              <a:t>What if Permafrost melts catastrophically?</a:t>
            </a:r>
          </a:p>
          <a:p>
            <a:pPr lvl="1"/>
            <a:r>
              <a:rPr/>
              <a:t>What if the Indian monsoon stops?</a:t>
            </a:r>
          </a:p>
          <a:p>
            <a:pPr lvl="0"/>
            <a:r>
              <a:rPr/>
              <a:t>Humanity should be </a:t>
            </a:r>
            <a:r>
              <a:rPr i="1"/>
              <a:t>very</a:t>
            </a:r>
            <a:r>
              <a:rPr/>
              <a:t> worried about uncertainty, not just expectation.</a:t>
            </a:r>
          </a:p>
          <a:p>
            <a:pPr lvl="1"/>
            <a:r>
              <a:rPr/>
              <a:t>perhaps even if we cannot fix it.</a:t>
            </a:r>
          </a:p>
        </p:txBody>
      </p:sp>
    </p:spTree>
  </p:cSld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Reasonable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The Economist: </a:t>
            </a:r>
            <a:r>
              <a:rPr>
                <a:hlinkClick r:id="rId2"/>
              </a:rPr>
              <a:t>World GDP: $250 vs. $258 trillion w/o climate impact. then subtract off cost.</a:t>
            </a:r>
          </a:p>
          <a:p>
            <a:pPr lvl="0"/>
            <a:r>
              <a:rPr/>
              <a:t>More interesting information: </a:t>
            </a:r>
            <a:r>
              <a:rPr>
                <a:hlinkClick r:id="rId3"/>
              </a:rPr>
              <a:t>The Economic Costs of Climate Change</a:t>
            </a:r>
          </a:p>
        </p:txBody>
      </p:sp>
    </p:spTree>
  </p:cSld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IAMs are sketch models.</a:t>
            </a:r>
          </a:p>
          <a:p>
            <a:pPr lvl="1"/>
            <a:r>
              <a:rPr/>
              <a:t>They are </a:t>
            </a:r>
            <a:r>
              <a:rPr i="1"/>
              <a:t>not</a:t>
            </a:r>
            <a:r>
              <a:rPr/>
              <a:t> reliable, and</a:t>
            </a:r>
          </a:p>
          <a:p>
            <a:pPr lvl="1"/>
            <a:r>
              <a:rPr/>
              <a:t>useful for orders of magnitudes only.</a:t>
            </a:r>
          </a:p>
          <a:p>
            <a:pPr lvl="0"/>
            <a:r>
              <a:rPr/>
              <a:t>Newer IAMs better about uncertainty.</a:t>
            </a:r>
          </a:p>
          <a:p>
            <a:pPr lvl="0"/>
            <a:r>
              <a:rPr/>
              <a:t>$50/tCO</a:t>
            </a:r>
            <a:r>
              <a:rPr baseline="-25000"/>
              <a:t>2</a:t>
            </a:r>
            <a:r>
              <a:rPr/>
              <a:t> tax immediately would be </a:t>
            </a:r>
            <a:r>
              <a:rPr i="1"/>
              <a:t>great</a:t>
            </a:r>
            <a:r>
              <a:rPr/>
              <a:t>,</a:t>
            </a:r>
          </a:p>
          <a:p>
            <a:pPr lvl="1"/>
            <a:r>
              <a:rPr/>
              <a:t>but I would take $30/tCO</a:t>
            </a:r>
            <a:r>
              <a:rPr baseline="-25000"/>
              <a:t>2</a:t>
            </a:r>
            <a:r>
              <a:rPr/>
              <a:t> or $80/tCO</a:t>
            </a:r>
            <a:r>
              <a:rPr baseline="-25000"/>
              <a:t>2</a:t>
            </a:r>
            <a:r>
              <a:rPr/>
              <a:t>.</a:t>
            </a:r>
          </a:p>
          <a:p>
            <a:pPr lvl="0"/>
            <a:r>
              <a:rPr i="1"/>
              <a:t>Expected</a:t>
            </a:r>
            <a:r>
              <a:rPr/>
              <a:t> net benefits are ‘modest’.</a:t>
            </a:r>
          </a:p>
          <a:p>
            <a:pPr lvl="0" indent="0" marL="1270000">
              <a:buNone/>
            </a:pPr>
            <a:r>
              <a:rPr sz="2000"/>
              <a:t>Instead, the world has a crazy negative CO</a:t>
            </a:r>
            <a:r>
              <a:rPr sz="2000" baseline="-25000"/>
              <a:t>2</a:t>
            </a:r>
            <a:r>
              <a:rPr sz="2000"/>
              <a:t> tax today!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Simplified Dice Sketch</a:t>
            </a:r>
          </a:p>
        </p:txBody>
      </p:sp>
      <p:pic>
        <p:nvPicPr>
          <p:cNvPr descr="iam-schematic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00100" y="1193800"/>
            <a:ext cx="75438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DICE is simpler than many other models.</a:t>
            </a:r>
          </a:p>
          <a:p>
            <a:pPr lvl="0"/>
            <a:r>
              <a:rPr/>
              <a:t>DICE is </a:t>
            </a:r>
            <a:r>
              <a:rPr i="1"/>
              <a:t>one</a:t>
            </a:r>
            <a:r>
              <a:rPr/>
              <a:t> big world model.</a:t>
            </a:r>
          </a:p>
          <a:p>
            <a:pPr lvl="1"/>
            <a:r>
              <a:rPr/>
              <a:t>there are also regional versions.</a:t>
            </a:r>
          </a:p>
          <a:p>
            <a:pPr lvl="0"/>
            <a:r>
              <a:rPr i="1"/>
              <a:t>One</a:t>
            </a:r>
            <a:r>
              <a:rPr/>
              <a:t> benevolent policy maker optimizes tax, for all of us, both now and in the future.</a:t>
            </a:r>
          </a:p>
          <a:p>
            <a:pPr lvl="1"/>
            <a:r>
              <a:rPr/>
              <a:t>over about 200 years; by then,</a:t>
            </a:r>
          </a:p>
          <a:p>
            <a:pPr lvl="1"/>
            <a:r>
              <a:rPr/>
              <a:t>most fossil fuels will be exhausted.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Key Inputs And Outputs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Policy Inputs:</a:t>
            </a:r>
          </a:p>
          <a:p>
            <a:pPr lvl="1"/>
            <a:r>
              <a:rPr/>
              <a:t>Tax rates on CO</a:t>
            </a:r>
            <a:r>
              <a:rPr baseline="-25000"/>
              <a:t>2</a:t>
            </a:r>
            <a:r>
              <a:rPr/>
              <a:t> for each of 200 years;</a:t>
            </a:r>
          </a:p>
          <a:p>
            <a:pPr lvl="1"/>
            <a:r>
              <a:rPr/>
              <a:t>no other taxes (e.g., on children).</a:t>
            </a:r>
          </a:p>
          <a:p>
            <a:pPr lvl="0"/>
            <a:r>
              <a:rPr/>
              <a:t>Model Outputs:</a:t>
            </a:r>
          </a:p>
          <a:p>
            <a:pPr lvl="1"/>
            <a:r>
              <a:rPr/>
              <a:t>Sum consumption (incl. environmental!?);</a:t>
            </a:r>
          </a:p>
          <a:p>
            <a:pPr lvl="1"/>
            <a:r>
              <a:rPr/>
              <a:t>Incidental: Temp, CO</a:t>
            </a:r>
            <a:r>
              <a:rPr baseline="-25000"/>
              <a:t>2</a:t>
            </a:r>
            <a:r>
              <a:rPr/>
              <a:t>, etc.</a:t>
            </a:r>
          </a:p>
          <a:p>
            <a:pPr lvl="0"/>
            <a:r>
              <a:rPr/>
              <a:t>Modeler’s Goal:</a:t>
            </a:r>
          </a:p>
          <a:p>
            <a:pPr lvl="1"/>
            <a:r>
              <a:rPr/>
              <a:t>Set policy inputs to max model outputs.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Trustworthy?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Of course not!</a:t>
            </a:r>
          </a:p>
          <a:p>
            <a:pPr lvl="0"/>
            <a:r>
              <a:rPr/>
              <a:t>But better than all alternatives,</a:t>
            </a:r>
          </a:p>
          <a:p>
            <a:pPr lvl="1"/>
            <a:r>
              <a:rPr/>
              <a:t>which are also models — just terrible thoughtless ones.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Iam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Unreliable (and difficult):</a:t>
            </a:r>
          </a:p>
          <a:p>
            <a:pPr lvl="1"/>
            <a:r>
              <a:rPr/>
              <a:t>more speculative even than macro models;</a:t>
            </a:r>
          </a:p>
          <a:p>
            <a:pPr lvl="1"/>
            <a:r>
              <a:rPr/>
              <a:t>way longer out in time (100-200 years);</a:t>
            </a:r>
          </a:p>
          <a:p>
            <a:pPr lvl="1"/>
            <a:r>
              <a:rPr/>
              <a:t>with improving sciences and uncertainties;</a:t>
            </a:r>
          </a:p>
          <a:p>
            <a:pPr lvl="0" indent="0" marL="1270000">
              <a:buNone/>
            </a:pPr>
            <a:r>
              <a:rPr sz="2000"/>
              <a:t>even Nordhaus himself has only mild intuition.</a:t>
            </a:r>
          </a:p>
          <a:p>
            <a:pPr lvl="0"/>
            <a:r>
              <a:rPr/>
              <a:t>Models need some subjective inputs, too.</a:t>
            </a:r>
          </a:p>
          <a:p>
            <a:pPr lvl="0"/>
            <a:r>
              <a:rPr/>
              <a:t>Don’t take the models </a:t>
            </a:r>
            <a:r>
              <a:rPr i="1"/>
              <a:t>too</a:t>
            </a:r>
            <a:r>
              <a:rPr/>
              <a:t> seriously!</a:t>
            </a:r>
          </a:p>
          <a:p>
            <a:pPr lvl="1"/>
            <a:r>
              <a:rPr/>
              <a:t>They are </a:t>
            </a:r>
            <a:r>
              <a:rPr i="1"/>
              <a:t>order-of-magnitude</a:t>
            </a:r>
            <a:r>
              <a:rPr/>
              <a:t> sketch models.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Optimal Co</a:t>
            </a:r>
            <a:r>
              <a:rPr baseline="-25000"/>
              <a:t>2</a:t>
            </a:r>
            <a:r>
              <a:rPr/>
              <a:t> Tax</a:t>
            </a:r>
          </a:p>
        </p:txBody>
      </p:sp>
      <p:pic>
        <p:nvPicPr>
          <p:cNvPr descr="nordhaus-co2tax-wide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52600" y="1193800"/>
            <a:ext cx="5651500" cy="3390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Assessment Models</dc:title>
  <dc:creator>Ivo Welch</dc:creator>
  <cp:keywords/>
  <dcterms:created xsi:type="dcterms:W3CDTF">2023-02-17T18:17:27Z</dcterms:created>
  <dcterms:modified xsi:type="dcterms:W3CDTF">2023-02-17T18:17:27Z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02/17/2023</vt:lpwstr>
  </property>
  <property fmtid="{D5CDD505-2E9C-101B-9397-08002B2CF9AE}" pid="3" name="email">
    <vt:lpwstr>ivo.welch@gmail.com</vt:lpwstr>
  </property>
  <property fmtid="{D5CDD505-2E9C-101B-9397-08002B2CF9AE}" pid="4" name="layout">
    <vt:lpwstr>iaw</vt:lpwstr>
  </property>
  <property fmtid="{D5CDD505-2E9C-101B-9397-08002B2CF9AE}" pid="5" name="subtitle">
    <vt:lpwstr>I’m the king of the world! — Jack Dawson.</vt:lpwstr>
  </property>
</Properties>
</file>