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2" Type="http://schemas.openxmlformats.org/officeDocument/2006/relationships/viewProps" Target="viewProps.xml" /><Relationship Id="rId11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4" Type="http://schemas.openxmlformats.org/officeDocument/2006/relationships/tableStyles" Target="tableStyles.xml" /><Relationship Id="rId13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Ethics and Redistribution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I’m out of quotes — Ivo Welch.</a:t>
            </a:r>
            <a:br/>
            <a:br/>
            <a:r>
              <a:rPr/>
              <a:t>Ivo Welch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2023-02-17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Utility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Economists usually work with utility functions that are curved.</a:t>
            </a:r>
          </a:p>
          <a:p>
            <a:pPr lvl="0"/>
            <a:r>
              <a:rPr/>
              <a:t>Typically, they mean that an x% income loss “hurts” more if you make $20,000/year than if you make $1,000,000/year.</a:t>
            </a:r>
          </a:p>
          <a:p>
            <a:pPr lvl="0"/>
            <a:r>
              <a:rPr/>
              <a:t>(Behavioral economists have found strong reference point effects, too.)</a:t>
            </a:r>
          </a:p>
          <a:p>
            <a:pPr lvl="1"/>
            <a:r>
              <a:rPr/>
              <a:t>$50,000/year feels different if you used to earn $20,000/year than if you earned $1,000,000/year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Wealth or Income Setup:</a:t>
            </a:r>
          </a:p>
          <a:p>
            <a:pPr lvl="0"/>
            <a:r>
              <a:rPr/>
              <a:t>10 poor people, each $1,000.</a:t>
            </a:r>
          </a:p>
          <a:p>
            <a:pPr lvl="0"/>
            <a:r>
              <a:rPr/>
              <a:t>1 rich person, $100,000.</a:t>
            </a:r>
          </a:p>
          <a:p>
            <a:pPr lvl="1"/>
            <a:r>
              <a:rPr/>
              <a:t>PS: likely will be you.</a:t>
            </a:r>
          </a:p>
          <a:p>
            <a:pPr lvl="0"/>
            <a:r>
              <a:rPr/>
              <a:t>Inequality Ratio: 100-to-1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Does inequality have intrinsic negative externalities?</a:t>
            </a:r>
          </a:p>
          <a:p>
            <a:pPr lvl="0"/>
            <a:r>
              <a:rPr/>
              <a:t>Should society redistribute wealth?</a:t>
            </a:r>
          </a:p>
          <a:p>
            <a:pPr lvl="0"/>
            <a:r>
              <a:rPr/>
              <a:t>Does it matter whether it’s inherited? “Earned”?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(Base: 10 x $1,000. 1 x $100,000)</a:t>
            </a:r>
          </a:p>
          <a:p>
            <a:pPr lvl="0" indent="0" marL="0">
              <a:buNone/>
            </a:pPr>
            <a:r>
              <a:rPr/>
              <a:t> </a:t>
            </a:r>
          </a:p>
          <a:p>
            <a:pPr lvl="0"/>
            <a:r>
              <a:rPr/>
              <a:t>Take $50,000 from rich. Give $5,000 each to poor.</a:t>
            </a:r>
          </a:p>
          <a:p>
            <a:pPr lvl="0"/>
            <a:r>
              <a:rPr/>
              <a:t>Greatly reduced inequality.</a:t>
            </a:r>
          </a:p>
          <a:p>
            <a:pPr lvl="1"/>
            <a:r>
              <a:rPr/>
              <a:t>10 poor people, each $6,000.</a:t>
            </a:r>
          </a:p>
          <a:p>
            <a:pPr lvl="1"/>
            <a:r>
              <a:rPr/>
              <a:t>1 rich person, $50,000.</a:t>
            </a:r>
          </a:p>
          <a:p>
            <a:pPr lvl="1"/>
            <a:r>
              <a:rPr/>
              <a:t>Inequality Ratio: 100-to-12, not 100-to-1</a:t>
            </a:r>
          </a:p>
          <a:p>
            <a:pPr lvl="0" indent="0" marL="0">
              <a:buNone/>
            </a:pPr>
            <a:r>
              <a:rPr/>
              <a:t>Better?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(Base: 10 x $1,000. 1 x $100,000)</a:t>
            </a:r>
          </a:p>
          <a:p>
            <a:pPr lvl="0" indent="0" marL="0">
              <a:buNone/>
            </a:pPr>
            <a:r>
              <a:rPr/>
              <a:t> </a:t>
            </a:r>
          </a:p>
          <a:p>
            <a:pPr lvl="0"/>
            <a:r>
              <a:rPr/>
              <a:t>Take $50,000 from rich. Give $2,500 each to poor. Lose $2,500 in process.</a:t>
            </a:r>
          </a:p>
          <a:p>
            <a:pPr lvl="0"/>
            <a:r>
              <a:rPr/>
              <a:t>Greatly reduced inequality.</a:t>
            </a:r>
          </a:p>
          <a:p>
            <a:pPr lvl="1"/>
            <a:r>
              <a:rPr/>
              <a:t>10 poor people, each $3,500.</a:t>
            </a:r>
          </a:p>
          <a:p>
            <a:pPr lvl="1"/>
            <a:r>
              <a:rPr/>
              <a:t>1 rich person, $50,000.</a:t>
            </a:r>
          </a:p>
          <a:p>
            <a:pPr lvl="1"/>
            <a:r>
              <a:rPr/>
              <a:t>Inequality Ratio: 100-to-7, not 100-to-1</a:t>
            </a:r>
          </a:p>
          <a:p>
            <a:pPr lvl="0" indent="0" marL="0">
              <a:buNone/>
            </a:pPr>
            <a:r>
              <a:rPr/>
              <a:t>Better?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(Base: 10 x $1,000. 1 x $100,000)</a:t>
            </a:r>
          </a:p>
          <a:p>
            <a:pPr lvl="0" indent="0" marL="0">
              <a:buNone/>
            </a:pPr>
            <a:r>
              <a:rPr/>
              <a:t> </a:t>
            </a:r>
          </a:p>
          <a:p>
            <a:pPr lvl="0"/>
            <a:r>
              <a:rPr/>
              <a:t>Take $50,000 from rich. Lose all in process.</a:t>
            </a:r>
          </a:p>
          <a:p>
            <a:pPr lvl="0"/>
            <a:r>
              <a:rPr/>
              <a:t>Still greatly reduced inequality.</a:t>
            </a:r>
          </a:p>
          <a:p>
            <a:pPr lvl="1"/>
            <a:r>
              <a:rPr/>
              <a:t>10 poor people, each 1,000.</a:t>
            </a:r>
          </a:p>
          <a:p>
            <a:pPr lvl="1"/>
            <a:r>
              <a:rPr/>
              <a:t>1 rich person, $50,000.</a:t>
            </a:r>
          </a:p>
          <a:p>
            <a:pPr lvl="1"/>
            <a:r>
              <a:rPr/>
              <a:t>Inequality Ratio: 100-to-2, not 100-to-1</a:t>
            </a:r>
          </a:p>
          <a:p>
            <a:pPr lvl="0" indent="0" marL="0">
              <a:buNone/>
            </a:pPr>
            <a:r>
              <a:rPr/>
              <a:t>Better?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Incidentally…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Almost all wealth statistics are quoted </a:t>
            </a:r>
            <a:r>
              <a:rPr i="1"/>
              <a:t>before</a:t>
            </a:r>
            <a:r>
              <a:rPr/>
              <a:t> redistributive activities.</a:t>
            </a:r>
          </a:p>
          <a:p>
            <a:pPr lvl="0"/>
            <a:r>
              <a:rPr/>
              <a:t>In real life, not all redistribution is from rich to poor.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Fighting 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Setup:</a:t>
            </a:r>
          </a:p>
          <a:p>
            <a:pPr lvl="0"/>
            <a:r>
              <a:rPr/>
              <a:t>10 poor people, each earning $1,000/year.</a:t>
            </a:r>
          </a:p>
          <a:p>
            <a:pPr lvl="0"/>
            <a:r>
              <a:rPr/>
              <a:t>1 rich person, earning $100,000/year.</a:t>
            </a:r>
          </a:p>
          <a:p>
            <a:pPr lvl="0" indent="0" marL="0">
              <a:buNone/>
            </a:pPr>
            <a:r>
              <a:rPr/>
              <a:t>Choices:</a:t>
            </a:r>
          </a:p>
          <a:p>
            <a:pPr lvl="0"/>
            <a:r>
              <a:rPr/>
              <a:t>#1: Reduce income of poor people by 1% each</a:t>
            </a:r>
          </a:p>
          <a:p>
            <a:pPr lvl="0"/>
            <a:r>
              <a:rPr/>
              <a:t>#2: Reduce income of rich person by 1% each</a:t>
            </a:r>
          </a:p>
          <a:p>
            <a:pPr lvl="0"/>
            <a:r>
              <a:rPr/>
              <a:t>#3: Reduce income of poor and rich alike by 0.5%</a:t>
            </a:r>
          </a:p>
          <a:p>
            <a:pPr lvl="0" indent="0" marL="0">
              <a:buNone/>
            </a:pPr>
            <a:r>
              <a:rPr/>
              <a:t> </a:t>
            </a:r>
          </a:p>
          <a:p>
            <a:pPr lvl="0" indent="0" marL="0">
              <a:buNone/>
            </a:pPr>
            <a:r>
              <a:rPr/>
              <a:t>(What would most economists propose?)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Redistribution</dc:title>
  <dc:creator>Ivo Welch</dc:creator>
  <cp:keywords/>
  <dcterms:created xsi:type="dcterms:W3CDTF">2023-02-17T18:35:18Z</dcterms:created>
  <dcterms:modified xsi:type="dcterms:W3CDTF">2023-02-17T18:35:18Z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2023-02-17</vt:lpwstr>
  </property>
  <property fmtid="{D5CDD505-2E9C-101B-9397-08002B2CF9AE}" pid="3" name="email">
    <vt:lpwstr>ivo.welch@gmail.com</vt:lpwstr>
  </property>
  <property fmtid="{D5CDD505-2E9C-101B-9397-08002B2CF9AE}" pid="4" name="layout">
    <vt:lpwstr>iaw</vt:lpwstr>
  </property>
  <property fmtid="{D5CDD505-2E9C-101B-9397-08002B2CF9AE}" pid="5" name="subtitle">
    <vt:lpwstr>I’m out of quotes — Ivo Welch.</vt:lpwstr>
  </property>
</Properties>
</file>