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694"/>
  </p:normalViewPr>
  <p:slideViewPr>
    <p:cSldViewPr snapToGrid="0" snapToObjects="1">
      <p:cViewPr varScale="1">
        <p:scale>
          <a:sx d="100" n="161"/>
          <a:sy d="100" n="161"/>
        </p:scale>
        <p:origin x="560" y="200"/>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7" Type="http://schemas.openxmlformats.org/officeDocument/2006/relationships/viewProps" Target="viewProps.xml" /><Relationship Id="rId56" Type="http://schemas.openxmlformats.org/officeDocument/2006/relationships/presProps" Target="presProps.xml" /><Relationship Id="rId1" Type="http://schemas.openxmlformats.org/officeDocument/2006/relationships/slideMaster" Target="slideMasters/slideMaster1.xml" /><Relationship Id="rId59" Type="http://schemas.openxmlformats.org/officeDocument/2006/relationships/tableStyles" Target="tableStyles.xml" /><Relationship Id="rId58"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457200" y="1200151"/>
            <a:ext cx="8229600" cy="3394472"/>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1/2/22</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eaLnBrk="1" hangingPunct="1" latinLnBrk="0" rtl="0">
        <a:spcBef>
          <a:spcPct val="0"/>
        </a:spcBef>
        <a:buNone/>
        <a:defRPr kern="1200" sz="3300">
          <a:solidFill>
            <a:schemeClr val="tx1"/>
          </a:solidFill>
          <a:latin typeface="+mj-lt"/>
          <a:ea typeface="+mj-ea"/>
          <a:cs typeface="+mj-cs"/>
        </a:defRPr>
      </a:lvl1pPr>
    </p:titleStyle>
    <p:bodyStyle>
      <a:lvl1pPr algn="l" defTabSz="342900" eaLnBrk="1" hangingPunct="1" indent="-342900" latinLnBrk="0" marL="342900" rtl="0">
        <a:spcBef>
          <a:spcPct val="20000"/>
        </a:spcBef>
        <a:buFont typeface="Arial"/>
        <a:buChar char="•"/>
        <a:defRPr kern="1200" sz="2400">
          <a:solidFill>
            <a:schemeClr val="tx1"/>
          </a:solidFill>
          <a:latin typeface="+mn-lt"/>
          <a:ea typeface="+mn-ea"/>
          <a:cs typeface="+mn-cs"/>
        </a:defRPr>
      </a:lvl1pPr>
      <a:lvl2pPr algn="l" defTabSz="342900" eaLnBrk="1" hangingPunct="1" indent="-342900" latinLnBrk="0" marL="685800" rtl="0">
        <a:spcBef>
          <a:spcPct val="20000"/>
        </a:spcBef>
        <a:buFont typeface="Arial"/>
        <a:buChar char="–"/>
        <a:defRPr kern="1200" sz="2100">
          <a:solidFill>
            <a:schemeClr val="tx1"/>
          </a:solidFill>
          <a:latin typeface="+mn-lt"/>
          <a:ea typeface="+mn-ea"/>
          <a:cs typeface="+mn-cs"/>
        </a:defRPr>
      </a:lvl2pPr>
      <a:lvl3pPr algn="l" defTabSz="342900" eaLnBrk="1" hangingPunct="1" indent="-342900" latinLnBrk="0" marL="1028700" rtl="0">
        <a:spcBef>
          <a:spcPct val="20000"/>
        </a:spcBef>
        <a:buFont typeface="Arial"/>
        <a:buChar char="•"/>
        <a:defRPr kern="1200" sz="1800">
          <a:solidFill>
            <a:schemeClr val="tx1"/>
          </a:solidFill>
          <a:latin typeface="+mn-lt"/>
          <a:ea typeface="+mn-ea"/>
          <a:cs typeface="+mn-cs"/>
        </a:defRPr>
      </a:lvl3pPr>
      <a:lvl4pPr algn="l" defTabSz="342900" eaLnBrk="1" hangingPunct="1" indent="-342900" latinLnBrk="0" marL="1371600" rtl="0">
        <a:spcBef>
          <a:spcPct val="20000"/>
        </a:spcBef>
        <a:buFont typeface="Arial"/>
        <a:buChar char="–"/>
        <a:defRPr kern="1200" sz="1500">
          <a:solidFill>
            <a:schemeClr val="tx1"/>
          </a:solidFill>
          <a:latin typeface="+mn-lt"/>
          <a:ea typeface="+mn-ea"/>
          <a:cs typeface="+mn-cs"/>
        </a:defRPr>
      </a:lvl4pPr>
      <a:lvl5pPr algn="l" defTabSz="342900" eaLnBrk="1" hangingPunct="1" indent="-342900" latinLnBrk="0" marL="1714500" rtl="0">
        <a:spcBef>
          <a:spcPct val="20000"/>
        </a:spcBef>
        <a:buFont typeface="Arial"/>
        <a:buChar char="»"/>
        <a:defRPr kern="1200" sz="15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youtube.com/watch?v=gQqQhZp4uG8" TargetMode="External"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beg.utexas.edu/sites/default/files/media/0000/0804/greenhouse%20%e2%80%93%20icehouse%20Earth.pdf" TargetMode="External"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insideclimatenews.org/news/07022021/michael-mann-defamation-lawsuit-competitive-enterprise-institute-national-review/" TargetMode="External"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nytimes.com/interactive/2015/07/03/upshot/a-quick-puzzle-to-test-your-problem-solving.html" TargetMode="External" /></Relationships>
</file>

<file path=ppt/slides/_rels/slide3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globalchange.mit.edu/news-media/in-the-news/greenhouse-gases-water-vapor-and-you" TargetMode="External" /><Relationship Id="rId3" Type="http://schemas.openxmlformats.org/officeDocument/2006/relationships/hyperlink" Target="https://yaleclimateconnections.org/2008/02/common-climate-misconceptions-the-water-vapor-feedback-2/" TargetMode="External" /></Relationships>
</file>

<file path=ppt/slides/_rels/slide3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4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ourworldindata.org/grapher/so-emissions-by-world-region-in-million-tonnes" TargetMode="External" /></Relationships>
</file>

<file path=ppt/slides/_rels/slide4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sciencedaily.com/releases/2020/09/200930194912.htm" TargetMode="External" /></Relationships>
</file>

<file path=ppt/slides/_rels/slide4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g" /></Relationships>
</file>

<file path=ppt/slides/_rels/slide4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physics.uoregon.edu/profile/dkmatter/" TargetMode="External" /><Relationship Id="rId3" Type="http://schemas.openxmlformats.org/officeDocument/2006/relationships/hyperlink" Target="http://homework.uoregon.edu/pub/class/es202/grl/radbal.html" TargetMode="External" /></Relationships>
</file>

<file path=ppt/slides/_rels/slide5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pPr lvl="0" indent="0" marL="0">
              <a:buNone/>
            </a:pPr>
            <a:r>
              <a:rPr/>
              <a:t>Climate Science</a:t>
            </a:r>
          </a:p>
        </p:txBody>
      </p:sp>
      <p:sp>
        <p:nvSpPr>
          <p:cNvPr id="3" name="Subtitle 2"/>
          <p:cNvSpPr>
            <a:spLocks noGrp="1"/>
          </p:cNvSpPr>
          <p:nvPr>
            <p:ph idx="1" type="subTitle"/>
          </p:nvPr>
        </p:nvSpPr>
        <p:spPr>
          <a:xfrm>
            <a:off x="1371600" y="2914650"/>
            <a:ext cx="6400800" cy="1314450"/>
          </a:xfrm>
        </p:spPr>
        <p:txBody>
          <a:bodyPr/>
          <a:lstStyle/>
          <a:p>
            <a:pPr lvl="0" indent="0" marL="0">
              <a:buNone/>
            </a:pPr>
            <a:r>
              <a:rPr/>
              <a:t>Life finds a way — Ian Malcolm.</a:t>
            </a:r>
            <a:br/>
            <a:br/>
            <a:r>
              <a:rPr/>
              <a:t>Ivo Welch</a:t>
            </a:r>
          </a:p>
        </p:txBody>
      </p:sp>
      <p:sp>
        <p:nvSpPr>
          <p:cNvPr id="4" name="Date Placeholder 3"/>
          <p:cNvSpPr>
            <a:spLocks noGrp="1"/>
          </p:cNvSpPr>
          <p:nvPr>
            <p:ph idx="10" sz="half" type="dt"/>
          </p:nvPr>
        </p:nvSpPr>
        <p:spPr/>
        <p:txBody>
          <a:bodyPr/>
          <a:lstStyle/>
          <a:p>
            <a:pPr lvl="0" indent="0" marL="0">
              <a:buNone/>
            </a:pPr>
            <a:r>
              <a:rPr/>
              <a:t>2023-02-17</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i="1"/>
              <a:t>Deep</a:t>
            </a:r>
            <a:r>
              <a:rPr/>
              <a:t> Time Introduction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b="1" i="1"/>
                  <a:t>deep time</a:t>
                </a:r>
                <a:r>
                  <a:rPr/>
                  <a:t>: </a:t>
                </a:r>
                <a14:m>
                  <m:oMath xmlns:m="http://schemas.openxmlformats.org/officeDocument/2006/math">
                    <m:r>
                      <m:rPr>
                        <m:sty m:val="p"/>
                      </m:rPr>
                      <m:t>≈</m:t>
                    </m:r>
                  </m:oMath>
                </a14:m>
                <a:r>
                  <a:rPr/>
                  <a:t> 500 million years.</a:t>
                </a:r>
              </a:p>
              <a:p>
                <a:pPr lvl="1"/>
                <a:r>
                  <a:rPr/>
                  <a:t>homo habilis: </a:t>
                </a:r>
                <a14:m>
                  <m:oMath xmlns:m="http://schemas.openxmlformats.org/officeDocument/2006/math">
                    <m:r>
                      <m:rPr>
                        <m:sty m:val="p"/>
                      </m:rPr>
                      <m:t>≈</m:t>
                    </m:r>
                  </m:oMath>
                </a14:m>
                <a:r>
                  <a:rPr/>
                  <a:t> 2 million years ago.</a:t>
                </a:r>
              </a:p>
              <a:p>
                <a:pPr lvl="1"/>
                <a:r>
                  <a:rPr/>
                  <a:t>homo sapiens: </a:t>
                </a:r>
                <a14:m>
                  <m:oMath xmlns:m="http://schemas.openxmlformats.org/officeDocument/2006/math">
                    <m:r>
                      <m:rPr>
                        <m:sty m:val="p"/>
                      </m:rPr>
                      <m:t>≈</m:t>
                    </m:r>
                  </m:oMath>
                </a14:m>
                <a:r>
                  <a:rPr/>
                  <a:t> 0.3 million years.</a:t>
                </a:r>
              </a:p>
              <a:p>
                <a:pPr lvl="0"/>
                <a:r>
                  <a:rPr/>
                  <a:t>where/what can we measure exactly?</a:t>
                </a:r>
              </a:p>
              <a:p>
                <a:pPr lvl="1"/>
                <a:r>
                  <a:rPr/>
                  <a:t>satellites were not as good then.</a:t>
                </a:r>
              </a:p>
              <a:p>
                <a:pPr lvl="1"/>
                <a:r>
                  <a:rPr/>
                  <a:t>limited by data types (e.g., spores), and</a:t>
                </a:r>
              </a:p>
              <a:p>
                <a:pPr lvl="1"/>
                <a:r>
                  <a:rPr/>
                  <a:t>limited by data spots (e.g., latitude).</a:t>
                </a:r>
              </a:p>
              <a:p>
                <a:pPr lvl="0" indent="0" marL="1270000">
                  <a:buNone/>
                </a:pPr>
                <a:r>
                  <a:rPr sz="2000"/>
                  <a:t>darn planet is uncooperative. it also changed temp slope gradient across latitudes and even entire continents, too! </a:t>
                </a:r>
                <a:r>
                  <a:rPr sz="2000">
                    <a:hlinkClick r:id="rId2"/>
                  </a:rPr>
                  <a:t>Animation of Continents</a:t>
                </a:r>
              </a:p>
            </p:txBody>
          </p:sp>
        </mc:Choice>
      </mc:AlternateContent>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Deep Time Co</a:t>
            </a:r>
            <a:r>
              <a:rPr baseline="-25000"/>
              <a:t>2</a:t>
            </a:r>
            <a:r>
              <a:rPr/>
              <a:t> (Different Estimates)</a:t>
            </a:r>
          </a:p>
        </p:txBody>
      </p:sp>
      <p:pic>
        <p:nvPicPr>
          <p:cNvPr descr="co2-600m-rothman-berner.png" id="0" name="Picture 1"/>
          <p:cNvPicPr>
            <a:picLocks noGrp="1" noChangeAspect="1"/>
          </p:cNvPicPr>
          <p:nvPr/>
        </p:nvPicPr>
        <p:blipFill>
          <a:blip r:embed="rId2"/>
          <a:stretch>
            <a:fillRect/>
          </a:stretch>
        </p:blipFill>
        <p:spPr bwMode="auto">
          <a:xfrm>
            <a:off x="1181100" y="1193800"/>
            <a:ext cx="6781800" cy="33909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Perspectives And Temperature?</a:t>
            </a:r>
          </a:p>
        </p:txBody>
      </p:sp>
      <p:sp>
        <p:nvSpPr>
          <p:cNvPr id="3" name="Content Placeholder 2"/>
          <p:cNvSpPr>
            <a:spLocks noGrp="1"/>
          </p:cNvSpPr>
          <p:nvPr>
            <p:ph idx="1"/>
          </p:nvPr>
        </p:nvSpPr>
        <p:spPr/>
        <p:txBody>
          <a:bodyPr/>
          <a:lstStyle/>
          <a:p>
            <a:pPr lvl="0"/>
            <a:r>
              <a:rPr/>
              <a:t>co</a:t>
            </a:r>
            <a:r>
              <a:rPr baseline="-25000"/>
              <a:t>2</a:t>
            </a:r>
            <a:r>
              <a:rPr/>
              <a:t> is planetwide.</a:t>
            </a:r>
          </a:p>
          <a:p>
            <a:pPr lvl="1"/>
            <a:r>
              <a:rPr/>
              <a:t>800 ppm was </a:t>
            </a:r>
            <a:r>
              <a:rPr i="1"/>
              <a:t>not</a:t>
            </a:r>
            <a:r>
              <a:rPr/>
              <a:t> unusual for 500 million years</a:t>
            </a:r>
          </a:p>
          <a:p>
            <a:pPr lvl="1"/>
            <a:r>
              <a:rPr/>
              <a:t>800 ppm was </a:t>
            </a:r>
            <a:r>
              <a:rPr i="1"/>
              <a:t>very</a:t>
            </a:r>
            <a:r>
              <a:rPr/>
              <a:t> unusual for recent 50 million years</a:t>
            </a:r>
          </a:p>
          <a:p>
            <a:pPr lvl="0" indent="0" marL="0">
              <a:buNone/>
            </a:pPr>
            <a:r>
              <a:rPr/>
              <a:t> </a:t>
            </a:r>
          </a:p>
          <a:p>
            <a:pPr lvl="0"/>
            <a:r>
              <a:rPr/>
              <a:t>temperature is highly geography dependent.</a:t>
            </a:r>
          </a:p>
          <a:p>
            <a:pPr lvl="1"/>
            <a:r>
              <a:rPr/>
              <a:t>much harder to measure.</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Deep Time Temperature (Different Estimates)</a:t>
            </a:r>
          </a:p>
        </p:txBody>
      </p:sp>
      <p:pic>
        <p:nvPicPr>
          <p:cNvPr descr="paleo-temp.png" id="0" name="Picture 1"/>
          <p:cNvPicPr>
            <a:picLocks noGrp="1" noChangeAspect="1"/>
          </p:cNvPicPr>
          <p:nvPr/>
        </p:nvPicPr>
        <p:blipFill>
          <a:blip r:embed="rId2"/>
          <a:stretch>
            <a:fillRect/>
          </a:stretch>
        </p:blipFill>
        <p:spPr bwMode="auto">
          <a:xfrm>
            <a:off x="1181100" y="1193800"/>
            <a:ext cx="6781800" cy="33909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a:t>Earth has experienced very large temperature changes even before humans arrived on the scene.</a:t>
            </a:r>
          </a:p>
          <a:p>
            <a:pPr lvl="1"/>
            <a:r>
              <a:rPr/>
              <a:t>temperatures of 3°C higher than today were common over 500 million years;</a:t>
            </a:r>
          </a:p>
          <a:p>
            <a:pPr lvl="1"/>
            <a:r>
              <a:rPr/>
              <a:t>but Earth and its creatures looked very different!</a:t>
            </a:r>
          </a:p>
          <a:p>
            <a:pPr lvl="0" indent="0" marL="0">
              <a:buNone/>
            </a:pPr>
            <a:r>
              <a:rPr/>
              <a:t> </a:t>
            </a:r>
          </a:p>
          <a:p>
            <a:pPr lvl="0"/>
            <a:r>
              <a:rPr/>
              <a:t>(better get ready)</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Ice Age Question</a:t>
            </a:r>
          </a:p>
        </p:txBody>
      </p:sp>
      <p:sp>
        <p:nvSpPr>
          <p:cNvPr id="3" name="Content Placeholder 2"/>
          <p:cNvSpPr>
            <a:spLocks noGrp="1"/>
          </p:cNvSpPr>
          <p:nvPr>
            <p:ph idx="1"/>
          </p:nvPr>
        </p:nvSpPr>
        <p:spPr/>
        <p:txBody>
          <a:bodyPr/>
          <a:lstStyle/>
          <a:p>
            <a:pPr lvl="0"/>
            <a:r>
              <a:rPr/>
              <a:t>is Earth in an </a:t>
            </a:r>
            <a:r>
              <a:rPr i="1"/>
              <a:t>ice age</a:t>
            </a:r>
            <a:r>
              <a:rPr/>
              <a:t>?</a:t>
            </a:r>
          </a:p>
          <a:p>
            <a:pPr lvl="1"/>
            <a:r>
              <a:rPr/>
              <a:t>what exactly is an </a:t>
            </a:r>
            <a:r>
              <a:rPr i="1"/>
              <a:t>ice age</a:t>
            </a:r>
            <a:r>
              <a:rPr/>
              <a:t>?</a:t>
            </a: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What Is An Ice Age?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ice age = polar ice year round</a:t>
                </a:r>
              </a:p>
              <a:p>
                <a:pPr lvl="1"/>
                <a:r>
                  <a:rPr/>
                  <a:t>30% of last 2.5 billion years.</a:t>
                </a:r>
              </a:p>
              <a:p>
                <a:pPr lvl="0"/>
                <a:r>
                  <a:rPr i="1"/>
                  <a:t>snowball Earth</a:t>
                </a:r>
                <a:r>
                  <a:rPr/>
                  <a:t> </a:t>
                </a:r>
                <a14:m>
                  <m:oMath xmlns:m="http://schemas.openxmlformats.org/officeDocument/2006/math">
                    <m:r>
                      <m:rPr>
                        <m:sty m:val="p"/>
                      </m:rPr>
                      <m:t>&lt;</m:t>
                    </m:r>
                  </m:oMath>
                </a14:m>
                <a:r>
                  <a:rPr/>
                  <a:t> ice age </a:t>
                </a:r>
                <a14:m>
                  <m:oMath xmlns:m="http://schemas.openxmlformats.org/officeDocument/2006/math">
                    <m:r>
                      <m:rPr>
                        <m:sty m:val="p"/>
                      </m:rPr>
                      <m:t>&lt;</m:t>
                    </m:r>
                  </m:oMath>
                </a14:m>
                <a:r>
                  <a:rPr/>
                  <a:t> </a:t>
                </a:r>
                <a:r>
                  <a:rPr i="1"/>
                  <a:t>greenhouse Earth</a:t>
                </a:r>
              </a:p>
              <a:p>
                <a:pPr lvl="0"/>
                <a:r>
                  <a:rPr/>
                  <a:t>the </a:t>
                </a:r>
                <a:r>
                  <a:rPr i="1"/>
                  <a:t>cambrian explosion</a:t>
                </a:r>
                <a:r>
                  <a:rPr/>
                  <a:t> of life occurred after the last snowball Earth ended about 530 million years ago.</a:t>
                </a:r>
              </a:p>
              <a:p>
                <a:pPr lvl="0" indent="0" marL="0">
                  <a:buNone/>
                </a:pPr>
                <a:r>
                  <a:rPr/>
                  <a:t> </a:t>
                </a:r>
              </a:p>
              <a:p>
                <a:pPr lvl="0" indent="0" marL="1270000">
                  <a:buNone/>
                </a:pPr>
                <a:r>
                  <a:rPr sz="2000">
                    <a:hlinkClick r:id="rId2"/>
                  </a:rPr>
                  <a:t>more fascinating background on Earth’s ages</a:t>
                </a:r>
              </a:p>
            </p:txBody>
          </p:sp>
        </mc:Choice>
      </mc:AlternateContent>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Current Ice Age</a:t>
            </a:r>
          </a:p>
        </p:txBody>
      </p:sp>
      <p:sp>
        <p:nvSpPr>
          <p:cNvPr id="3" name="Content Placeholder 2"/>
          <p:cNvSpPr>
            <a:spLocks noGrp="1"/>
          </p:cNvSpPr>
          <p:nvPr>
            <p:ph idx="1"/>
          </p:nvPr>
        </p:nvSpPr>
        <p:spPr/>
        <p:txBody>
          <a:bodyPr/>
          <a:lstStyle/>
          <a:p>
            <a:pPr lvl="0"/>
            <a:r>
              <a:rPr/>
              <a:t>current ice age</a:t>
            </a:r>
          </a:p>
          <a:p>
            <a:pPr lvl="1"/>
            <a:r>
              <a:rPr/>
              <a:t>ongoing for 50 million years;</a:t>
            </a:r>
          </a:p>
          <a:p>
            <a:pPr lvl="1"/>
            <a:r>
              <a:rPr/>
              <a:t>even primates (monkeys) have only known this ice age;</a:t>
            </a:r>
          </a:p>
          <a:p>
            <a:pPr lvl="1"/>
            <a:r>
              <a:rPr/>
              <a:t>humans could plausibly see its end.</a:t>
            </a:r>
          </a:p>
          <a:p>
            <a:pPr lvl="0"/>
            <a:r>
              <a:rPr/>
              <a:t>within ice age</a:t>
            </a:r>
          </a:p>
          <a:p>
            <a:pPr lvl="1"/>
            <a:r>
              <a:rPr/>
              <a:t>glacial = getting colder; glaciers advancing.</a:t>
            </a:r>
          </a:p>
          <a:p>
            <a:pPr lvl="1"/>
            <a:r>
              <a:rPr/>
              <a:t>interglacial = getting warmer; glaciers retreating.</a:t>
            </a:r>
          </a:p>
          <a:p>
            <a:pPr lvl="0" indent="0" marL="0">
              <a:buNone/>
            </a:pPr>
            <a:r>
              <a:rPr/>
              <a:t> </a:t>
            </a:r>
          </a:p>
          <a:p>
            <a:pPr lvl="0" indent="0" marL="1270000">
              <a:buNone/>
            </a:pPr>
            <a:r>
              <a:rPr sz="2000"/>
              <a:t>it is not novel to see glaciers retreating! it’s the very definition of an interglacial period.</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Deep-Time CO</a:t>
            </a:r>
            <a:r>
              <a:rPr baseline="-25000"/>
              <a:t>2</a:t>
            </a:r>
            <a:r>
              <a:rPr/>
              <a:t> ↔ Temp Association?</a:t>
            </a:r>
          </a:p>
        </p:txBody>
      </p:sp>
      <p:sp>
        <p:nvSpPr>
          <p:cNvPr id="3" name="Content Placeholder 2"/>
          <p:cNvSpPr>
            <a:spLocks noGrp="1"/>
          </p:cNvSpPr>
          <p:nvPr>
            <p:ph idx="1"/>
          </p:nvPr>
        </p:nvSpPr>
        <p:spPr/>
        <p:txBody>
          <a:bodyPr/>
          <a:lstStyle/>
          <a:p>
            <a:pPr lvl="0" indent="0" marL="0">
              <a:buNone/>
            </a:pPr>
            <a:r>
              <a:rPr/>
              <a:t> </a:t>
            </a:r>
          </a:p>
          <a:p>
            <a:pPr lvl="0"/>
            <a:r>
              <a:rPr/>
              <a:t>do you see a relationship between co</a:t>
            </a:r>
            <a:r>
              <a:rPr baseline="-25000"/>
              <a:t>2</a:t>
            </a:r>
            <a:r>
              <a:rPr/>
              <a:t> and temperatures over the last 400 million years?</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a:t>I do not,</a:t>
            </a:r>
          </a:p>
          <a:p>
            <a:pPr lvl="0"/>
            <a:r>
              <a:rPr/>
              <a:t>but this is irrelevant for today, anyway:</a:t>
            </a:r>
          </a:p>
          <a:p>
            <a:pPr lvl="1"/>
            <a:r>
              <a:rPr/>
              <a:t>sun was different,</a:t>
            </a:r>
          </a:p>
          <a:p>
            <a:pPr lvl="1"/>
            <a:r>
              <a:rPr/>
              <a:t>continents were different,</a:t>
            </a:r>
          </a:p>
          <a:p>
            <a:pPr lvl="1"/>
            <a:r>
              <a:rPr/>
              <a:t>rocks were different,</a:t>
            </a:r>
          </a:p>
          <a:p>
            <a:pPr lvl="1"/>
            <a:r>
              <a:rPr/>
              <a:t>life was different,</a:t>
            </a:r>
          </a:p>
          <a:p>
            <a:pPr lvl="1"/>
            <a:r>
              <a:rPr/>
              <a:t>and our measurements are highly uncertain, too.</a:t>
            </a:r>
          </a:p>
          <a:p>
            <a:pPr lvl="0"/>
            <a:r>
              <a:rPr/>
              <a:t>PS: these are </a:t>
            </a:r>
            <a:r>
              <a:rPr i="1"/>
              <a:t>exogenous</a:t>
            </a:r>
            <a:r>
              <a:rPr/>
              <a:t> inputs into the system.</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Basic Climate 101</a:t>
            </a:r>
          </a:p>
        </p:txBody>
      </p:sp>
      <p:sp>
        <p:nvSpPr>
          <p:cNvPr id="3" name="Content Placeholder 2"/>
          <p:cNvSpPr>
            <a:spLocks noGrp="1"/>
          </p:cNvSpPr>
          <p:nvPr>
            <p:ph idx="1"/>
          </p:nvPr>
        </p:nvSpPr>
        <p:spPr/>
        <p:txBody>
          <a:bodyPr/>
          <a:lstStyle/>
          <a:p>
            <a:pPr lvl="0"/>
            <a:r>
              <a:rPr/>
              <a:t>climate is </a:t>
            </a:r>
            <a:r>
              <a:rPr i="1"/>
              <a:t>not</a:t>
            </a:r>
            <a:r>
              <a:rPr/>
              <a:t> weather!</a:t>
            </a:r>
          </a:p>
          <a:p>
            <a:pPr lvl="0"/>
            <a:r>
              <a:rPr/>
              <a:t>humans can easily notice weather change</a:t>
            </a:r>
          </a:p>
          <a:p>
            <a:pPr lvl="1"/>
            <a:r>
              <a:rPr/>
              <a:t>daily, weekly, monthly, yearly, multi-yearly</a:t>
            </a:r>
          </a:p>
          <a:p>
            <a:pPr lvl="1"/>
            <a:r>
              <a:rPr/>
              <a:t>weather includes even multi-year el nino patterns</a:t>
            </a:r>
          </a:p>
          <a:p>
            <a:pPr lvl="0"/>
            <a:r>
              <a:rPr/>
              <a:t>humans cannot easily notice climate change:</a:t>
            </a:r>
          </a:p>
          <a:p>
            <a:pPr lvl="1"/>
            <a:r>
              <a:rPr/>
              <a:t>especially in time (like frogs in warm water);</a:t>
            </a:r>
          </a:p>
          <a:p>
            <a:pPr lvl="1"/>
            <a:r>
              <a:rPr/>
              <a:t>requires data and scientific measurement.</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Look Elsewhere For Evidence!</a:t>
            </a:r>
          </a:p>
        </p:txBody>
      </p:sp>
      <p:sp>
        <p:nvSpPr>
          <p:cNvPr id="3" name="Content Placeholder 2"/>
          <p:cNvSpPr>
            <a:spLocks noGrp="1"/>
          </p:cNvSpPr>
          <p:nvPr>
            <p:ph idx="1"/>
          </p:nvPr>
        </p:nvSpPr>
        <p:spPr/>
        <p:txBody>
          <a:bodyPr/>
          <a:lstStyle/>
          <a:p>
            <a:pPr lvl="0"/>
            <a:r>
              <a:rPr/>
              <a:t>we need to look at shorter time intervals</a:t>
            </a:r>
          </a:p>
          <a:p>
            <a:pPr lvl="1"/>
            <a:r>
              <a:rPr/>
              <a:t>where we have better authoritative data, too!</a:t>
            </a:r>
          </a:p>
          <a:p>
            <a:pPr lvl="0"/>
            <a:r>
              <a:rPr/>
              <a:t>we need to look at more “human” times.</a:t>
            </a:r>
          </a:p>
          <a:p>
            <a:pPr lvl="1"/>
            <a:r>
              <a:rPr/>
              <a:t>home sapiens sapiens exists for about 300,000 years.</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Homo Sapiens’ Temperature</a:t>
            </a:r>
          </a:p>
        </p:txBody>
      </p:sp>
      <p:pic>
        <p:nvPicPr>
          <p:cNvPr descr="temp-422k.png" id="0" name="Picture 1"/>
          <p:cNvPicPr>
            <a:picLocks noGrp="1" noChangeAspect="1"/>
          </p:cNvPicPr>
          <p:nvPr/>
        </p:nvPicPr>
        <p:blipFill>
          <a:blip r:embed="rId2"/>
          <a:stretch>
            <a:fillRect/>
          </a:stretch>
        </p:blipFill>
        <p:spPr bwMode="auto">
          <a:xfrm>
            <a:off x="1181100" y="1193800"/>
            <a:ext cx="6781800" cy="33909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You Are </a:t>
            </a:r>
            <a:r>
              <a:rPr b="1" i="1"/>
              <a:t>Here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in the last glacial maximum (</a:t>
                </a:r>
                <a14:m>
                  <m:oMath xmlns:m="http://schemas.openxmlformats.org/officeDocument/2006/math">
                    <m:r>
                      <m:rPr>
                        <m:sty m:val="p"/>
                      </m:rPr>
                      <m:t>≈</m:t>
                    </m:r>
                  </m:oMath>
                </a14:m>
                <a:r>
                  <a:rPr/>
                  <a:t> 15,000 years ago):</a:t>
                </a:r>
              </a:p>
              <a:p>
                <a:pPr lvl="1"/>
                <a:r>
                  <a:rPr/>
                  <a:t>it was -6°C colder!</a:t>
                </a:r>
              </a:p>
              <a:p>
                <a:pPr lvl="1"/>
                <a:r>
                  <a:rPr/>
                  <a:t>sea level was about 150-200 feet (60 meters) lower.</a:t>
                </a:r>
              </a:p>
              <a:p>
                <a:pPr lvl="1"/>
                <a:r>
                  <a:rPr/>
                  <a:t>nyc was under about 100 meters ice.</a:t>
                </a:r>
              </a:p>
              <a:p>
                <a:pPr lvl="0"/>
                <a:r>
                  <a:rPr/>
                  <a:t>we were near a glacial minimum = interglacial maximum.</a:t>
                </a:r>
              </a:p>
            </p:txBody>
          </p:sp>
        </mc:Choice>
      </mc:AlternateContent>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Current Interglacial Maximum</a:t>
            </a:r>
          </a:p>
        </p:txBody>
      </p:sp>
      <p:sp>
        <p:nvSpPr>
          <p:cNvPr id="3" name="Content Placeholder 2"/>
          <p:cNvSpPr>
            <a:spLocks noGrp="1"/>
          </p:cNvSpPr>
          <p:nvPr>
            <p:ph idx="1"/>
          </p:nvPr>
        </p:nvSpPr>
        <p:spPr/>
        <p:txBody>
          <a:bodyPr/>
          <a:lstStyle/>
          <a:p>
            <a:pPr lvl="0"/>
            <a:r>
              <a:rPr/>
              <a:t>civilization has developed in this very warm 10,000-year interglacial period since the last glacial maximum.</a:t>
            </a:r>
          </a:p>
          <a:p>
            <a:pPr lvl="1"/>
            <a:r>
              <a:rPr/>
              <a:t>it also seems unusually stable.</a:t>
            </a:r>
          </a:p>
          <a:p>
            <a:pPr lvl="1"/>
            <a:r>
              <a:rPr/>
              <a:t>we are the top of the curve already.</a:t>
            </a:r>
          </a:p>
          <a:p>
            <a:pPr lvl="1"/>
            <a:r>
              <a:rPr/>
              <a:t>… but also still going higher!</a:t>
            </a:r>
          </a:p>
          <a:p>
            <a:pPr lvl="0"/>
            <a:r>
              <a:rPr/>
              <a:t>don’t count on remaining lucky in the future:</a:t>
            </a:r>
          </a:p>
          <a:p>
            <a:pPr lvl="1"/>
            <a:r>
              <a:rPr/>
              <a:t>Earth temp will change again, up and down,</a:t>
            </a:r>
          </a:p>
          <a:p>
            <a:pPr lvl="1"/>
            <a:r>
              <a:rPr/>
              <a:t>right now warmest in hundred-thousands and perhaps millions of years.</a:t>
            </a:r>
          </a:p>
        </p:txBody>
      </p:sp>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What Is The World’s Optimal Temperature?</a:t>
            </a:r>
          </a:p>
        </p:txBody>
      </p:sp>
      <p:sp>
        <p:nvSpPr>
          <p:cNvPr id="3" name="Content Placeholder 2"/>
          <p:cNvSpPr>
            <a:spLocks noGrp="1"/>
          </p:cNvSpPr>
          <p:nvPr>
            <p:ph idx="1"/>
          </p:nvPr>
        </p:nvSpPr>
        <p:spPr/>
        <p:txBody>
          <a:bodyPr/>
          <a:lstStyle/>
          <a:p>
            <a:pPr lvl="0"/>
            <a:r>
              <a:rPr/>
              <a:t>are we at it?</a:t>
            </a:r>
          </a:p>
          <a:p>
            <a:pPr lvl="0"/>
            <a:r>
              <a:rPr/>
              <a:t>is it where we were in 1980?</a:t>
            </a:r>
          </a:p>
          <a:p>
            <a:pPr lvl="0"/>
            <a:r>
              <a:rPr/>
              <a:t>is it even lower than 1980s?</a:t>
            </a:r>
          </a:p>
          <a:p>
            <a:pPr lvl="0"/>
            <a:r>
              <a:rPr/>
              <a:t>is it “whatever it is at the moment”?</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Homo CO</a:t>
            </a:r>
            <a:r>
              <a:rPr baseline="-25000"/>
              <a:t>2</a:t>
            </a:r>
            <a:r>
              <a:rPr/>
              <a:t> ↔ Temp Association</a:t>
            </a:r>
          </a:p>
        </p:txBody>
      </p:sp>
      <p:sp>
        <p:nvSpPr>
          <p:cNvPr id="3" name="Content Placeholder 2"/>
          <p:cNvSpPr>
            <a:spLocks noGrp="1"/>
          </p:cNvSpPr>
          <p:nvPr>
            <p:ph idx="1"/>
          </p:nvPr>
        </p:nvSpPr>
        <p:spPr/>
        <p:txBody>
          <a:bodyPr/>
          <a:lstStyle/>
          <a:p>
            <a:pPr lvl="0" indent="0" marL="0">
              <a:buNone/>
            </a:pPr>
            <a:r>
              <a:rPr b="1" i="1"/>
              <a:t>sometimes a graph speaks louder than a thousand words!</a:t>
            </a:r>
          </a:p>
          <a:p>
            <a:pPr lvl="0" indent="0" marL="0">
              <a:buNone/>
            </a:pPr>
            <a:r>
              <a:rPr/>
              <a:t> </a:t>
            </a:r>
          </a:p>
          <a:p>
            <a:pPr lvl="0" indent="0" marL="0">
              <a:buNone/>
            </a:pPr>
            <a:r>
              <a:rPr b="1" i="1"/>
              <a:t>smoking gun for co</a:t>
            </a:r>
            <a:r>
              <a:rPr b="1" i="1" baseline="-25000"/>
              <a:t>2</a:t>
            </a:r>
            <a:r>
              <a:rPr b="1" i="1"/>
              <a:t> → temp</a:t>
            </a:r>
            <a:r>
              <a:rPr/>
              <a:t> !?</a:t>
            </a:r>
          </a:p>
        </p:txBody>
      </p:sp>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temp-co2-422k.png" id="0" name="Picture 1"/>
          <p:cNvPicPr>
            <a:picLocks noGrp="1" noChangeAspect="1"/>
          </p:cNvPicPr>
          <p:nvPr/>
        </p:nvPicPr>
        <p:blipFill>
          <a:blip r:embed="rId2"/>
          <a:stretch>
            <a:fillRect/>
          </a:stretch>
        </p:blipFill>
        <p:spPr bwMode="auto">
          <a:xfrm>
            <a:off x="1181100" y="1193800"/>
            <a:ext cx="6781800" cy="33909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Smoking Gun?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b="1" i="1"/>
                  <a:t>no!</a:t>
                </a:r>
                <a:r>
                  <a:rPr/>
                  <a:t> this graph is often shown to deceive!</a:t>
                </a:r>
              </a:p>
              <a:p>
                <a:pPr lvl="0"/>
                <a:r>
                  <a:rPr/>
                  <a:t>many other factors could have caused this graph’s association:</a:t>
                </a:r>
              </a:p>
              <a:p>
                <a:pPr lvl="1"/>
                <a:r>
                  <a:rPr/>
                  <a:t>some factors influenced </a:t>
                </a:r>
                <a:r>
                  <a:rPr i="1"/>
                  <a:t>not only</a:t>
                </a:r>
                <a:r>
                  <a:rPr/>
                  <a:t> co</a:t>
                </a:r>
                <a:r>
                  <a:rPr baseline="-25000"/>
                  <a:t>2</a:t>
                </a:r>
                <a:r>
                  <a:rPr/>
                  <a:t> </a:t>
                </a:r>
                <a:r>
                  <a:rPr i="1"/>
                  <a:t>but also</a:t>
                </a:r>
                <a:r>
                  <a:rPr/>
                  <a:t> temperature.</a:t>
                </a:r>
              </a:p>
              <a:p>
                <a:pPr lvl="1"/>
                <a:r>
                  <a:rPr/>
                  <a:t>boffins do not even know </a:t>
                </a:r>
                <a:r>
                  <a:rPr i="1"/>
                  <a:t>all</a:t>
                </a:r>
                <a:r>
                  <a:rPr/>
                  <a:t> factors.</a:t>
                </a:r>
              </a:p>
              <a:p>
                <a:pPr lvl="1"/>
                <a:r>
                  <a:rPr/>
                  <a:t>temperature even influences plant/co</a:t>
                </a:r>
                <a:r>
                  <a:rPr baseline="-25000"/>
                  <a:t>2</a:t>
                </a:r>
                <a:r>
                  <a:rPr/>
                  <a:t> (cycle)!</a:t>
                </a:r>
              </a:p>
              <a:p>
                <a:pPr lvl="1"/>
                <a:r>
                  <a:rPr/>
                  <a:t>and feedback is not mutually exclusive.</a:t>
                </a:r>
              </a:p>
              <a:p>
                <a:pPr lvl="0" indent="0" marL="1270000">
                  <a:buNone/>
                </a:pPr>
                <a:r>
                  <a:rPr sz="2000"/>
                  <a:t>time precedence?: (</a:t>
                </a:r>
                <a:r>
                  <a:rPr sz="2000" i="1"/>
                  <a:t>temp → co</a:t>
                </a:r>
                <a:r>
                  <a:rPr sz="2000" i="1" baseline="-25000"/>
                  <a:t>2</a:t>
                </a:r>
                <a:r>
                  <a:rPr sz="2000"/>
                  <a:t>) </a:t>
                </a:r>
                <a14:m>
                  <m:oMath xmlns:m="http://schemas.openxmlformats.org/officeDocument/2006/math">
                    <m:r>
                      <m:rPr>
                        <m:sty m:val="p"/>
                      </m:rPr>
                      <m:t>≫</m:t>
                    </m:r>
                  </m:oMath>
                </a14:m>
                <a:r>
                  <a:rPr sz="2000"/>
                  <a:t> (</a:t>
                </a:r>
                <a:r>
                  <a:rPr sz="2000" i="1"/>
                  <a:t>co</a:t>
                </a:r>
                <a:r>
                  <a:rPr sz="2000" i="1" baseline="-25000"/>
                  <a:t>2</a:t>
                </a:r>
                <a:r>
                  <a:rPr sz="2000" i="1"/>
                  <a:t> → temp</a:t>
                </a:r>
                <a:r>
                  <a:rPr sz="2000"/>
                  <a:t>).</a:t>
                </a:r>
              </a:p>
            </p:txBody>
          </p:sp>
        </mc:Choice>
      </mc:AlternateContent>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CO</a:t>
            </a:r>
            <a:r>
              <a:rPr baseline="-25000"/>
              <a:t>2</a:t>
            </a:r>
            <a:r>
              <a:rPr/>
              <a:t> ↔ Temperature Association Evidence</a:t>
            </a:r>
          </a:p>
        </p:txBody>
      </p:sp>
      <p:sp>
        <p:nvSpPr>
          <p:cNvPr id="3" name="Content Placeholder 2"/>
          <p:cNvSpPr>
            <a:spLocks noGrp="1"/>
          </p:cNvSpPr>
          <p:nvPr>
            <p:ph idx="1"/>
          </p:nvPr>
        </p:nvSpPr>
        <p:spPr/>
        <p:txBody>
          <a:bodyPr/>
          <a:lstStyle/>
          <a:p>
            <a:pPr lvl="0"/>
            <a:r>
              <a:rPr/>
              <a:t>I would ignore above evidence as mostly irrelevant.</a:t>
            </a:r>
          </a:p>
          <a:p>
            <a:pPr lvl="1"/>
            <a:r>
              <a:rPr/>
              <a:t>requires strong models that may or may not be true.</a:t>
            </a:r>
          </a:p>
          <a:p>
            <a:pPr lvl="0"/>
            <a:r>
              <a:rPr/>
              <a:t>I prefer to focus on more recent evidence,</a:t>
            </a:r>
          </a:p>
          <a:p>
            <a:pPr lvl="1"/>
            <a:r>
              <a:rPr/>
              <a:t>for very good scientific reasons.</a:t>
            </a:r>
          </a:p>
          <a:p>
            <a:pPr lvl="1"/>
            <a:r>
              <a:rPr/>
              <a:t>let me show you</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Millenium Hockeystick</a:t>
            </a:r>
          </a:p>
        </p:txBody>
      </p:sp>
      <p:pic>
        <p:nvPicPr>
          <p:cNvPr descr="mann.png" id="0" name="Picture 1"/>
          <p:cNvPicPr>
            <a:picLocks noGrp="1" noChangeAspect="1"/>
          </p:cNvPicPr>
          <p:nvPr/>
        </p:nvPicPr>
        <p:blipFill>
          <a:blip r:embed="rId2"/>
          <a:stretch>
            <a:fillRect/>
          </a:stretch>
        </p:blipFill>
        <p:spPr bwMode="auto">
          <a:xfrm>
            <a:off x="1181100" y="1193800"/>
            <a:ext cx="6781800" cy="3390900"/>
          </a:xfrm>
          <a:prstGeom prst="rect">
            <a:avLst/>
          </a:prstGeom>
          <a:noFill/>
          <a:ln w="9525">
            <a:noFill/>
            <a:headEnd/>
            <a:tailEnd/>
          </a:ln>
        </p:spPr>
      </p:pic>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Extreme Temp Examples On Record</a:t>
            </a:r>
          </a:p>
        </p:txBody>
      </p:sp>
      <p:sp>
        <p:nvSpPr>
          <p:cNvPr id="3" name="Content Placeholder 2"/>
          <p:cNvSpPr>
            <a:spLocks noGrp="1"/>
          </p:cNvSpPr>
          <p:nvPr>
            <p:ph idx="1"/>
          </p:nvPr>
        </p:nvSpPr>
        <p:spPr/>
        <p:txBody>
          <a:bodyPr/>
          <a:lstStyle/>
          <a:p>
            <a:pPr lvl="0"/>
            <a:r>
              <a:rPr/>
              <a:t>2016 was the warmest global year on record.</a:t>
            </a:r>
          </a:p>
          <a:p>
            <a:pPr lvl="0"/>
            <a:r>
              <a:rPr/>
              <a:t>winter 2021 in the antarctic was the coldest winter on record.</a:t>
            </a:r>
          </a:p>
          <a:p>
            <a:pPr lvl="0"/>
            <a:r>
              <a:rPr/>
              <a:t>2022 was the lowest atlantic hurricane season on record.</a:t>
            </a:r>
          </a:p>
          <a:p>
            <a:pPr lvl="0" indent="0" marL="0">
              <a:buNone/>
            </a:pPr>
            <a:r>
              <a:rPr/>
              <a:t> </a:t>
            </a:r>
          </a:p>
          <a:p>
            <a:pPr lvl="0" indent="0" marL="0">
              <a:buNone/>
            </a:pPr>
            <a:r>
              <a:rPr/>
              <a:t>so what?</a:t>
            </a:r>
          </a:p>
          <a:p>
            <a:pPr lvl="0"/>
            <a:r>
              <a:rPr/>
              <a:t>for climate, we need global trends over decades</a:t>
            </a:r>
          </a:p>
          <a:p>
            <a:pPr lvl="0" indent="0" marL="1270000">
              <a:buNone/>
            </a:pPr>
            <a:r>
              <a:rPr sz="2000"/>
              <a:t>(ps: we will ignore that climate is more than just temp.)</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Great Evidence (I)</a:t>
            </a:r>
          </a:p>
        </p:txBody>
      </p:sp>
      <p:sp>
        <p:nvSpPr>
          <p:cNvPr id="3" name="Content Placeholder 2"/>
          <p:cNvSpPr>
            <a:spLocks noGrp="1"/>
          </p:cNvSpPr>
          <p:nvPr>
            <p:ph idx="1"/>
          </p:nvPr>
        </p:nvSpPr>
        <p:spPr/>
        <p:txBody>
          <a:bodyPr/>
          <a:lstStyle/>
          <a:p>
            <a:pPr lvl="0"/>
            <a:r>
              <a:rPr/>
              <a:t>global warming since about 1800 is indisputable!</a:t>
            </a:r>
          </a:p>
          <a:p>
            <a:pPr lvl="1"/>
            <a:r>
              <a:rPr/>
              <a:t>since 1000s, still many organic records;</a:t>
            </a:r>
          </a:p>
          <a:p>
            <a:pPr lvl="1"/>
            <a:r>
              <a:rPr/>
              <a:t>since 1880s, many global weather stations 24/7;</a:t>
            </a:r>
          </a:p>
          <a:p>
            <a:pPr lvl="1"/>
            <a:r>
              <a:rPr/>
              <a:t>since 1980s, satellites measuring entire Earth 24/7.</a:t>
            </a:r>
          </a:p>
          <a:p>
            <a:pPr lvl="0" indent="0" marL="0">
              <a:buNone/>
            </a:pPr>
            <a:r>
              <a:rPr/>
              <a:t> </a:t>
            </a:r>
          </a:p>
          <a:p>
            <a:pPr lvl="0" indent="0" marL="1270000">
              <a:buNone/>
            </a:pPr>
            <a:r>
              <a:rPr sz="2000"/>
              <a:t>ps: there was a coordinated fossil-fuel campaign to smear </a:t>
            </a:r>
            <a:r>
              <a:rPr sz="2000">
                <a:hlinkClick r:id="rId2"/>
              </a:rPr>
              <a:t>mann et al.</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Great Evidence (II)</a:t>
            </a:r>
          </a:p>
        </p:txBody>
      </p:sp>
      <p:sp>
        <p:nvSpPr>
          <p:cNvPr id="3" name="Content Placeholder 2"/>
          <p:cNvSpPr>
            <a:spLocks noGrp="1"/>
          </p:cNvSpPr>
          <p:nvPr>
            <p:ph idx="1"/>
          </p:nvPr>
        </p:nvSpPr>
        <p:spPr/>
        <p:txBody>
          <a:bodyPr/>
          <a:lstStyle/>
          <a:p>
            <a:pPr lvl="0"/>
            <a:r>
              <a:rPr/>
              <a:t>this evidence is far more relevant:</a:t>
            </a:r>
          </a:p>
          <a:p>
            <a:pPr lvl="1"/>
            <a:r>
              <a:rPr/>
              <a:t>in earlier figures, co</a:t>
            </a:r>
            <a:r>
              <a:rPr baseline="-25000"/>
              <a:t>2</a:t>
            </a:r>
            <a:r>
              <a:rPr/>
              <a:t> was </a:t>
            </a:r>
            <a:r>
              <a:rPr i="1"/>
              <a:t>endogenous</a:t>
            </a:r>
            <a:r>
              <a:rPr/>
              <a:t>.</a:t>
            </a:r>
          </a:p>
          <a:p>
            <a:pPr lvl="2"/>
            <a:r>
              <a:rPr/>
              <a:t>see above for more exogenous aspects, too.</a:t>
            </a:r>
          </a:p>
          <a:p>
            <a:pPr lvl="2"/>
            <a:r>
              <a:rPr/>
              <a:t>but non-linear internal dynamics are quasi exog at t.</a:t>
            </a:r>
          </a:p>
          <a:p>
            <a:pPr lvl="1"/>
            <a:r>
              <a:rPr/>
              <a:t>here we know what caused </a:t>
            </a:r>
            <a:r>
              <a:rPr i="1"/>
              <a:t>this</a:t>
            </a:r>
            <a:r>
              <a:rPr/>
              <a:t> co</a:t>
            </a:r>
            <a:r>
              <a:rPr baseline="-25000"/>
              <a:t>2</a:t>
            </a:r>
            <a:r>
              <a:rPr/>
              <a:t> spike!</a:t>
            </a:r>
          </a:p>
          <a:p>
            <a:pPr lvl="2"/>
            <a:r>
              <a:rPr/>
              <a:t>it was us humans!</a:t>
            </a:r>
          </a:p>
          <a:p>
            <a:pPr lvl="1"/>
            <a:r>
              <a:rPr/>
              <a:t>this ‘identification’ is a </a:t>
            </a:r>
            <a:r>
              <a:rPr b="1"/>
              <a:t>very big deal</a:t>
            </a:r>
            <a:r>
              <a:rPr/>
              <a:t>!</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Aligned CO</a:t>
            </a:r>
            <a:r>
              <a:rPr baseline="-25000"/>
              <a:t>2</a:t>
            </a:r>
            <a:r>
              <a:rPr/>
              <a:t> ↔ Temp Millenium</a:t>
            </a:r>
          </a:p>
        </p:txBody>
      </p:sp>
      <p:sp>
        <p:nvSpPr>
          <p:cNvPr id="3" name="Content Placeholder 2"/>
          <p:cNvSpPr>
            <a:spLocks noGrp="1"/>
          </p:cNvSpPr>
          <p:nvPr>
            <p:ph idx="1"/>
          </p:nvPr>
        </p:nvSpPr>
        <p:spPr/>
        <p:txBody>
          <a:bodyPr/>
          <a:lstStyle/>
          <a:p>
            <a:pPr lvl="0" indent="0" marL="0">
              <a:buNone/>
            </a:pPr>
            <a:r>
              <a:rPr/>
              <a:t>this evidence is as near-perfect as non-experimental science usually gets</a:t>
            </a:r>
          </a:p>
          <a:p>
            <a:pPr lvl="0"/>
            <a:r>
              <a:rPr/>
              <a:t>far less likely to be coincidental.</a:t>
            </a:r>
          </a:p>
          <a:p>
            <a:pPr lvl="0"/>
            <a:r>
              <a:rPr/>
              <a:t>boffins have good co</a:t>
            </a:r>
            <a:r>
              <a:rPr baseline="-25000"/>
              <a:t>2</a:t>
            </a:r>
            <a:r>
              <a:rPr/>
              <a:t>-based explanations.</a:t>
            </a:r>
          </a:p>
          <a:p>
            <a:pPr lvl="0"/>
            <a:r>
              <a:rPr/>
              <a:t>alternatives are </a:t>
            </a:r>
            <a:r>
              <a:rPr i="1"/>
              <a:t>far</a:t>
            </a:r>
            <a:r>
              <a:rPr/>
              <a:t> more speculative.</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But Is It 100% Certain?</a:t>
            </a:r>
          </a:p>
        </p:txBody>
      </p:sp>
      <p:sp>
        <p:nvSpPr>
          <p:cNvPr id="3" name="Content Placeholder 2"/>
          <p:cNvSpPr>
            <a:spLocks noGrp="1"/>
          </p:cNvSpPr>
          <p:nvPr>
            <p:ph idx="1"/>
          </p:nvPr>
        </p:nvSpPr>
        <p:spPr/>
        <p:txBody>
          <a:bodyPr/>
          <a:lstStyle/>
          <a:p>
            <a:pPr lvl="0"/>
            <a:r>
              <a:rPr/>
              <a:t>no. it’s near-perfect, but not perfect.</a:t>
            </a:r>
          </a:p>
          <a:p>
            <a:pPr lvl="0"/>
            <a:r>
              <a:rPr/>
              <a:t>we would want to run an experiment where we stop and resume co</a:t>
            </a:r>
            <a:r>
              <a:rPr baseline="-25000"/>
              <a:t>2</a:t>
            </a:r>
            <a:r>
              <a:rPr/>
              <a:t> emissions a few times to see if anything else seems to matter, too, ideally starting from the same conditions.</a:t>
            </a:r>
          </a:p>
          <a:p>
            <a:pPr lvl="0" indent="0" marL="0">
              <a:buNone/>
            </a:pPr>
            <a:r>
              <a:rPr/>
              <a:t> </a:t>
            </a:r>
          </a:p>
          <a:p>
            <a:pPr lvl="0"/>
            <a:r>
              <a:rPr/>
              <a:t>boffins are only humans, too.</a:t>
            </a:r>
          </a:p>
          <a:p>
            <a:pPr lvl="0"/>
            <a:r>
              <a:rPr/>
              <a:t>what if either/they are wrong? a lot is at stake.</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Bias in Hypothesis Testing</a:t>
            </a:r>
          </a:p>
        </p:txBody>
      </p:sp>
      <p:sp>
        <p:nvSpPr>
          <p:cNvPr id="3" name="Content Placeholder 2"/>
          <p:cNvSpPr>
            <a:spLocks noGrp="1"/>
          </p:cNvSpPr>
          <p:nvPr>
            <p:ph idx="1"/>
          </p:nvPr>
        </p:nvSpPr>
        <p:spPr/>
        <p:txBody>
          <a:bodyPr/>
          <a:lstStyle/>
          <a:p>
            <a:pPr lvl="0" indent="0" marL="1270000">
              <a:buNone/>
            </a:pPr>
            <a:r>
              <a:rPr sz="2000"/>
              <a:t>a sequence of numbers has an order to it. for example, 1-2-3 is a different sequence from 3-2-1. some sequences of 3 numbers work, others do not. your goal is to figure out my rule—but you can’t simply ask me for it. instead you can conduct experiments on me. you can make up a 3 number sequence and i’ll tell you if fits. then you can make up another sequence, i’ll tell you again, and we’ll keep going until you’re mostly (95%) confident you know the rule inside my head. let’s do the first sequence together: 2-4-6 is good.</a:t>
            </a:r>
          </a:p>
          <a:p>
            <a:pPr lvl="0" indent="0" marL="1270000">
              <a:buNone/>
            </a:pPr>
            <a:r>
              <a:rPr sz="2000"/>
              <a:t>you pay $1 for each guess. you get $5 if you state the correct rule. you lose $5 if you state the wrong rule.</a:t>
            </a:r>
          </a:p>
          <a:p>
            <a:pPr lvl="0" indent="0" marL="0">
              <a:buNone/>
            </a:pPr>
            <a:r>
              <a:rPr>
                <a:hlinkClick r:id="rId2"/>
              </a:rPr>
              <a:t>run online</a:t>
            </a:r>
            <a:r>
              <a:rPr/>
              <a:t>, then tell me how much I owe you.</a:t>
            </a:r>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Majority-Minority Agreement</a:t>
            </a:r>
          </a:p>
        </p:txBody>
      </p:sp>
      <p:sp>
        <p:nvSpPr>
          <p:cNvPr id="3" name="Content Placeholder 2"/>
          <p:cNvSpPr>
            <a:spLocks noGrp="1"/>
          </p:cNvSpPr>
          <p:nvPr>
            <p:ph idx="1"/>
          </p:nvPr>
        </p:nvSpPr>
        <p:spPr/>
        <p:txBody>
          <a:bodyPr/>
          <a:lstStyle/>
          <a:p>
            <a:pPr lvl="0" indent="0" marL="0">
              <a:buNone/>
            </a:pPr>
            <a:r>
              <a:rPr/>
              <a:t>boffins are in near-perfect agreement:</a:t>
            </a:r>
          </a:p>
          <a:p>
            <a:pPr lvl="0"/>
            <a:r>
              <a:rPr/>
              <a:t>Earth is warming </a:t>
            </a:r>
            <a:r>
              <a:rPr i="1"/>
              <a:t>rapidly</a:t>
            </a:r>
            <a:r>
              <a:rPr/>
              <a:t>.</a:t>
            </a:r>
          </a:p>
          <a:p>
            <a:pPr lvl="0"/>
            <a:r>
              <a:rPr/>
              <a:t>co</a:t>
            </a:r>
            <a:r>
              <a:rPr baseline="-25000"/>
              <a:t>2</a:t>
            </a:r>
            <a:r>
              <a:rPr/>
              <a:t> is the main GHG priming temperature.</a:t>
            </a:r>
          </a:p>
          <a:p>
            <a:pPr lvl="0"/>
            <a:r>
              <a:rPr/>
              <a:t>water vapor is the strongest GHG:</a:t>
            </a:r>
          </a:p>
          <a:p>
            <a:pPr lvl="1"/>
            <a:r>
              <a:rPr/>
              <a:t>perhaps </a:t>
            </a:r>
            <a:r>
              <a:rPr>
                <a:hlinkClick r:id="rId2"/>
              </a:rPr>
              <a:t>97%</a:t>
            </a:r>
            <a:r>
              <a:rPr/>
              <a:t>;</a:t>
            </a:r>
          </a:p>
          <a:p>
            <a:pPr lvl="1"/>
            <a:r>
              <a:rPr/>
              <a:t>perhaps </a:t>
            </a:r>
            <a:r>
              <a:rPr>
                <a:hlinkClick r:id="rId3"/>
              </a:rPr>
              <a:t>65-85%</a:t>
            </a:r>
            <a:r>
              <a:rPr/>
              <a:t>.</a:t>
            </a:r>
          </a:p>
          <a:p>
            <a:pPr lvl="0"/>
            <a:r>
              <a:rPr/>
              <a:t>co</a:t>
            </a:r>
            <a:r>
              <a:rPr baseline="-25000"/>
              <a:t>2</a:t>
            </a:r>
            <a:r>
              <a:rPr/>
              <a:t> → temp.</a:t>
            </a:r>
          </a:p>
          <a:p>
            <a:pPr lvl="0"/>
            <a:r>
              <a:rPr/>
              <a:t>co</a:t>
            </a:r>
            <a:r>
              <a:rPr baseline="-25000"/>
              <a:t>2</a:t>
            </a:r>
            <a:r>
              <a:rPr/>
              <a:t> → temp → water vapor → temp.</a:t>
            </a:r>
          </a:p>
        </p:txBody>
      </p:sp>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Majority-Minority </a:t>
            </a:r>
            <a:r>
              <a:rPr i="1"/>
              <a:t>Dis</a:t>
            </a:r>
            <a:r>
              <a:rPr/>
              <a:t>Agreement</a:t>
            </a:r>
          </a:p>
        </p:txBody>
      </p:sp>
      <p:sp>
        <p:nvSpPr>
          <p:cNvPr id="3" name="Content Placeholder 2"/>
          <p:cNvSpPr>
            <a:spLocks noGrp="1"/>
          </p:cNvSpPr>
          <p:nvPr>
            <p:ph idx="1"/>
          </p:nvPr>
        </p:nvSpPr>
        <p:spPr/>
        <p:txBody>
          <a:bodyPr/>
          <a:lstStyle/>
          <a:p>
            <a:pPr lvl="0"/>
            <a:r>
              <a:rPr/>
              <a:t>question: are GHGs 100% or just, say, 80%?</a:t>
            </a:r>
          </a:p>
          <a:p>
            <a:pPr lvl="1"/>
            <a:r>
              <a:rPr/>
              <a:t>in GHG → temp → water vapor → temp .</a:t>
            </a:r>
          </a:p>
          <a:p>
            <a:pPr lvl="0"/>
            <a:r>
              <a:rPr/>
              <a:t>or also (in addition?):</a:t>
            </a:r>
          </a:p>
          <a:p>
            <a:pPr lvl="1"/>
            <a:r>
              <a:rPr/>
              <a:t>x → temp → water vapor → temp ?</a:t>
            </a:r>
          </a:p>
          <a:p>
            <a:pPr lvl="1"/>
            <a:r>
              <a:rPr/>
              <a:t>x → water vapor → temp ?</a:t>
            </a:r>
          </a:p>
          <a:p>
            <a:pPr lvl="0" indent="0" marL="1270000">
              <a:buNone/>
            </a:pPr>
            <a:r>
              <a:rPr sz="2000"/>
              <a:t>even if GHGs are capable of explaining warming, this is not proof that they committed the deed. where is the burden of proof? is reasonable doubt enough? boffins do not have exclusionary dna evidence here.</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Should We Allow Disagreement??</a:t>
            </a:r>
          </a:p>
        </p:txBody>
      </p:sp>
      <p:sp>
        <p:nvSpPr>
          <p:cNvPr id="3" name="Content Placeholder 2"/>
          <p:cNvSpPr>
            <a:spLocks noGrp="1"/>
          </p:cNvSpPr>
          <p:nvPr>
            <p:ph idx="1"/>
          </p:nvPr>
        </p:nvSpPr>
        <p:spPr/>
        <p:txBody>
          <a:bodyPr/>
          <a:lstStyle/>
          <a:p>
            <a:pPr lvl="0"/>
            <a:r>
              <a:rPr/>
              <a:t>policy relevant! → controversial.</a:t>
            </a:r>
          </a:p>
          <a:p>
            <a:pPr lvl="0"/>
            <a:r>
              <a:rPr/>
              <a:t>science requires aggressive disagreement.</a:t>
            </a:r>
          </a:p>
          <a:p>
            <a:pPr lvl="1"/>
            <a:r>
              <a:rPr/>
              <a:t>but some is beyond the pale now:</a:t>
            </a:r>
          </a:p>
          <a:p>
            <a:pPr lvl="2"/>
            <a:r>
              <a:rPr/>
              <a:t>everyone distrusts other motives now.</a:t>
            </a:r>
          </a:p>
          <a:p>
            <a:pPr lvl="2"/>
            <a:r>
              <a:rPr/>
              <a:t>climate boffins suspect (paid) trolls.</a:t>
            </a:r>
          </a:p>
          <a:p>
            <a:pPr lvl="2"/>
            <a:r>
              <a:rPr/>
              <a:t>rightly so! there are many.</a:t>
            </a:r>
          </a:p>
          <a:p>
            <a:pPr lvl="0"/>
            <a:r>
              <a:rPr/>
              <a:t>does the end justify the means?</a:t>
            </a:r>
          </a:p>
          <a:p>
            <a:pPr lvl="1"/>
            <a:r>
              <a:rPr/>
              <a:t>boffins are only (concerned) humans, too.</a:t>
            </a:r>
          </a:p>
          <a:p>
            <a:pPr lvl="1"/>
            <a:r>
              <a:rPr/>
              <a:t>should “we” highlight unexplained phenomena?</a:t>
            </a:r>
          </a:p>
        </p:txBody>
      </p:sp>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Ideal Way To Resolve Disagreement</a:t>
            </a:r>
          </a:p>
        </p:txBody>
      </p:sp>
      <p:sp>
        <p:nvSpPr>
          <p:cNvPr id="3" name="Content Placeholder 2"/>
          <p:cNvSpPr>
            <a:spLocks noGrp="1"/>
          </p:cNvSpPr>
          <p:nvPr>
            <p:ph idx="1"/>
          </p:nvPr>
        </p:nvSpPr>
        <p:spPr/>
        <p:txBody>
          <a:bodyPr/>
          <a:lstStyle/>
          <a:p>
            <a:pPr lvl="0"/>
            <a:r>
              <a:rPr/>
              <a:t>we want 1,000 years of cloud data and reruns</a:t>
            </a:r>
          </a:p>
          <a:p>
            <a:pPr lvl="1"/>
            <a:r>
              <a:rPr/>
              <a:t>and many other variables,</a:t>
            </a:r>
          </a:p>
          <a:p>
            <a:pPr lvl="1"/>
            <a:r>
              <a:rPr/>
              <a:t>so boffins can try out alternative explanations for shocks to water vapor, that might not have been driven by co</a:t>
            </a:r>
            <a:r>
              <a:rPr baseline="-25000"/>
              <a:t>2</a:t>
            </a:r>
            <a:r>
              <a:rPr/>
              <a:t>.</a:t>
            </a:r>
          </a:p>
          <a:p>
            <a:pPr lvl="1"/>
            <a:r>
              <a:rPr/>
              <a:t>they simply don’t have this data.</a:t>
            </a:r>
          </a:p>
          <a:p>
            <a:pPr lvl="0"/>
            <a:r>
              <a:rPr/>
              <a:t>in the land of the blind, the one-eyed man is king.</a:t>
            </a:r>
          </a:p>
        </p:txBody>
      </p:sp>
    </p:spTree>
  </p:cSl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What Is Best Now?</a:t>
            </a:r>
          </a:p>
        </p:txBody>
      </p:sp>
      <p:sp>
        <p:nvSpPr>
          <p:cNvPr id="3" name="Content Placeholder 2"/>
          <p:cNvSpPr>
            <a:spLocks noGrp="1"/>
          </p:cNvSpPr>
          <p:nvPr>
            <p:ph idx="1"/>
          </p:nvPr>
        </p:nvSpPr>
        <p:spPr/>
        <p:txBody>
          <a:bodyPr/>
          <a:lstStyle/>
          <a:p>
            <a:pPr lvl="0" indent="0" marL="0">
              <a:buNone/>
            </a:pPr>
            <a:r>
              <a:rPr/>
              <a:t>today’s debate is often about whether humanity should</a:t>
            </a:r>
          </a:p>
          <a:p>
            <a:pPr lvl="0" indent="-342900" marL="342900">
              <a:buAutoNum type="arabicPeriod"/>
            </a:pPr>
            <a:r>
              <a:rPr/>
              <a:t>spend </a:t>
            </a:r>
            <a:r>
              <a:rPr i="1"/>
              <a:t>a lot of</a:t>
            </a:r>
            <a:r>
              <a:rPr/>
              <a:t> money now?</a:t>
            </a:r>
          </a:p>
          <a:p>
            <a:pPr lvl="1"/>
            <a:r>
              <a:rPr/>
              <a:t>(before the boffins are 100% sure)</a:t>
            </a:r>
          </a:p>
          <a:p>
            <a:pPr lvl="0" indent="-342900" marL="342900">
              <a:buAutoNum type="arabicPeriod"/>
            </a:pPr>
            <a:r>
              <a:rPr/>
              <a:t>or wait until boffins are certain?</a:t>
            </a:r>
          </a:p>
          <a:p>
            <a:pPr lvl="1"/>
            <a:r>
              <a:rPr/>
              <a:t>(and perhaps milllions more of us will die?)</a:t>
            </a:r>
          </a:p>
          <a:p>
            <a:pPr lvl="0" indent="0" marL="0">
              <a:buNone/>
            </a:pPr>
            <a:r>
              <a:rPr/>
              <a:t> </a:t>
            </a:r>
          </a:p>
          <a:p>
            <a:pPr lvl="0" indent="0" marL="0">
              <a:buNone/>
            </a:pPr>
            <a:r>
              <a:rPr/>
              <a:t>(cornell-welch posit that it’s actually an irrelevant debate.)</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The Greenhouse Effect</a:t>
            </a:r>
          </a:p>
        </p:txBody>
      </p:sp>
      <p:sp>
        <p:nvSpPr>
          <p:cNvPr id="3" name="Content Placeholder 2"/>
          <p:cNvSpPr>
            <a:spLocks noGrp="1"/>
          </p:cNvSpPr>
          <p:nvPr>
            <p:ph idx="1"/>
          </p:nvPr>
        </p:nvSpPr>
        <p:spPr/>
        <p:txBody>
          <a:bodyPr/>
          <a:lstStyle/>
          <a:p>
            <a:pPr lvl="0"/>
            <a:r>
              <a:rPr/>
              <a:t>visible sunlight is absorbed or reflected.</a:t>
            </a:r>
          </a:p>
          <a:p>
            <a:pPr lvl="1"/>
            <a:r>
              <a:rPr/>
              <a:t>often reflected in infrared</a:t>
            </a:r>
          </a:p>
          <a:p>
            <a:pPr lvl="0"/>
            <a:r>
              <a:rPr/>
              <a:t>GHGs oscillate at infrared frequencies.</a:t>
            </a:r>
          </a:p>
          <a:p>
            <a:pPr lvl="0"/>
            <a:r>
              <a:rPr/>
              <a:t>thus, they reemit energy upon capture in random directions, often back to Earth (a second time).</a:t>
            </a:r>
          </a:p>
        </p:txBody>
      </p:sp>
    </p:spTree>
  </p:cSl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Further Measurement Problems</a:t>
            </a:r>
          </a:p>
        </p:txBody>
      </p:sp>
      <p:sp>
        <p:nvSpPr>
          <p:cNvPr id="3" name="Content Placeholder 2"/>
          <p:cNvSpPr>
            <a:spLocks noGrp="1"/>
          </p:cNvSpPr>
          <p:nvPr>
            <p:ph idx="1"/>
          </p:nvPr>
        </p:nvSpPr>
        <p:spPr/>
        <p:txBody>
          <a:bodyPr/>
          <a:lstStyle/>
          <a:p>
            <a:pPr lvl="0"/>
            <a:r>
              <a:rPr/>
              <a:t>climate has natural variation.</a:t>
            </a:r>
          </a:p>
          <a:p>
            <a:pPr lvl="0"/>
            <a:r>
              <a:rPr/>
              <a:t>weather is chaotic in time and space.</a:t>
            </a:r>
          </a:p>
          <a:p>
            <a:pPr lvl="0"/>
            <a:r>
              <a:rPr/>
              <a:t>renaissance was warmer</a:t>
            </a:r>
          </a:p>
          <a:p>
            <a:pPr lvl="1"/>
            <a:r>
              <a:rPr/>
              <a:t>ps: </a:t>
            </a:r>
            <a:r>
              <a:rPr i="1"/>
              <a:t>little ice age</a:t>
            </a:r>
            <a:r>
              <a:rPr/>
              <a:t> was </a:t>
            </a:r>
            <a:r>
              <a:rPr b="1"/>
              <a:t>not</a:t>
            </a:r>
            <a:r>
              <a:rPr/>
              <a:t> an ice age, and may have only been in northern hemisphere.</a:t>
            </a:r>
          </a:p>
          <a:p>
            <a:pPr lvl="1"/>
            <a:r>
              <a:rPr/>
              <a:t>all primates only existed in an ice age,</a:t>
            </a:r>
          </a:p>
          <a:p>
            <a:pPr lvl="1"/>
            <a:r>
              <a:rPr/>
              <a:t>but perhaps your grandchildren won’t be.</a:t>
            </a:r>
          </a:p>
        </p:txBody>
      </p:sp>
    </p:spTree>
  </p:cSl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Minor Clarification: Baseline Year</a:t>
            </a:r>
          </a:p>
        </p:txBody>
      </p:sp>
      <p:sp>
        <p:nvSpPr>
          <p:cNvPr id="3" name="Content Placeholder 2"/>
          <p:cNvSpPr>
            <a:spLocks noGrp="1"/>
          </p:cNvSpPr>
          <p:nvPr>
            <p:ph idx="1"/>
          </p:nvPr>
        </p:nvSpPr>
        <p:spPr/>
        <p:txBody>
          <a:bodyPr/>
          <a:lstStyle/>
          <a:p>
            <a:pPr lvl="0"/>
            <a:r>
              <a:rPr/>
              <a:t>start from renaissance or pre-industrial?</a:t>
            </a:r>
          </a:p>
          <a:p>
            <a:pPr lvl="1"/>
            <a:r>
              <a:rPr/>
              <a:t>bottom of hockey stick is around 1800</a:t>
            </a:r>
          </a:p>
          <a:p>
            <a:pPr lvl="1"/>
            <a:r>
              <a:rPr/>
              <a:t>1500 was about 0.3-0.5°C warmer</a:t>
            </a:r>
          </a:p>
          <a:p>
            <a:pPr lvl="1"/>
            <a:r>
              <a:rPr/>
              <a:t>1°C vs 1.3°C warming?.</a:t>
            </a:r>
          </a:p>
          <a:p>
            <a:pPr lvl="1"/>
            <a:r>
              <a:rPr/>
              <a:t>→ 0.3°C difference in quoted warming.</a:t>
            </a:r>
          </a:p>
          <a:p>
            <a:pPr lvl="0"/>
            <a:r>
              <a:rPr/>
              <a:t>usually quoted from pre-industrial.</a:t>
            </a:r>
          </a:p>
          <a:p>
            <a:pPr lvl="1"/>
            <a:r>
              <a:rPr/>
              <a:t>makes </a:t>
            </a:r>
            <a:r>
              <a:rPr i="1"/>
              <a:t>increase-to-date</a:t>
            </a:r>
            <a:r>
              <a:rPr/>
              <a:t> look bigger,</a:t>
            </a:r>
          </a:p>
          <a:p>
            <a:pPr lvl="1"/>
            <a:r>
              <a:rPr/>
              <a:t>makes </a:t>
            </a:r>
            <a:r>
              <a:rPr i="1"/>
              <a:t>percent-relative-to-future</a:t>
            </a:r>
            <a:r>
              <a:rPr/>
              <a:t> look smaller.</a:t>
            </a:r>
          </a:p>
          <a:p>
            <a:pPr lvl="0"/>
            <a:r>
              <a:rPr/>
              <a:t>no right or wrong here baseline,</a:t>
            </a:r>
          </a:p>
          <a:p>
            <a:pPr lvl="1"/>
            <a:r>
              <a:rPr/>
              <a:t>but it makes for many easy number confusions.</a:t>
            </a:r>
          </a:p>
        </p:txBody>
      </p:sp>
    </p:spTree>
  </p:cSl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yeartrend.png" id="0" name="Picture 1"/>
          <p:cNvPicPr>
            <a:picLocks noGrp="1" noChangeAspect="1"/>
          </p:cNvPicPr>
          <p:nvPr/>
        </p:nvPicPr>
        <p:blipFill>
          <a:blip r:embed="rId2"/>
          <a:stretch>
            <a:fillRect/>
          </a:stretch>
        </p:blipFill>
        <p:spPr bwMode="auto">
          <a:xfrm>
            <a:off x="1181100" y="1193800"/>
            <a:ext cx="6781800" cy="3390900"/>
          </a:xfrm>
          <a:prstGeom prst="rect">
            <a:avLst/>
          </a:prstGeom>
          <a:noFill/>
          <a:ln w="9525">
            <a:noFill/>
            <a:headEnd/>
            <a:tailEnd/>
          </a:ln>
        </p:spPr>
      </p:pic>
    </p:spTree>
  </p:cSl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Some Remaining Little Puzzles</a:t>
            </a:r>
          </a:p>
        </p:txBody>
      </p:sp>
      <p:sp>
        <p:nvSpPr>
          <p:cNvPr id="3" name="Content Placeholder 2"/>
          <p:cNvSpPr>
            <a:spLocks noGrp="1"/>
          </p:cNvSpPr>
          <p:nvPr>
            <p:ph idx="1"/>
          </p:nvPr>
        </p:nvSpPr>
        <p:spPr/>
        <p:txBody>
          <a:bodyPr/>
          <a:lstStyle/>
          <a:p>
            <a:pPr lvl="0"/>
            <a:r>
              <a:rPr/>
              <a:t>post-2010 temp spike?</a:t>
            </a:r>
          </a:p>
          <a:p>
            <a:pPr lvl="1"/>
            <a:r>
              <a:rPr/>
              <a:t>seems </a:t>
            </a:r>
            <a:r>
              <a:rPr i="1"/>
              <a:t>too soon</a:t>
            </a:r>
            <a:r>
              <a:rPr/>
              <a:t> for co</a:t>
            </a:r>
            <a:r>
              <a:rPr baseline="-25000"/>
              <a:t>2</a:t>
            </a:r>
            <a:r>
              <a:rPr/>
              <a:t> smooth increase.</a:t>
            </a:r>
          </a:p>
          <a:p>
            <a:pPr lvl="1"/>
            <a:r>
              <a:rPr/>
              <a:t>or past seems too little?</a:t>
            </a:r>
          </a:p>
          <a:p>
            <a:pPr lvl="1"/>
            <a:r>
              <a:rPr/>
              <a:t>possible cause: cleaner coal? so</a:t>
            </a:r>
            <a:r>
              <a:rPr baseline="-25000"/>
              <a:t>2</a:t>
            </a:r>
            <a:r>
              <a:rPr/>
              <a:t> peaked </a:t>
            </a:r>
            <a:r>
              <a:rPr>
                <a:hlinkClick r:id="rId2"/>
              </a:rPr>
              <a:t>1980</a:t>
            </a:r>
            <a:r>
              <a:rPr/>
              <a:t>.</a:t>
            </a:r>
          </a:p>
          <a:p>
            <a:pPr lvl="0"/>
            <a:r>
              <a:rPr/>
              <a:t>post-2000 hiatus?</a:t>
            </a:r>
          </a:p>
          <a:p>
            <a:pPr lvl="1"/>
            <a:r>
              <a:rPr/>
              <a:t>el nino buffer responsible for 2000-2010?</a:t>
            </a:r>
          </a:p>
        </p:txBody>
      </p:sp>
    </p:spTree>
  </p:cSl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a:t>humanity before 1930 could not have done much, but warming began in 1800?!</a:t>
            </a:r>
          </a:p>
          <a:p>
            <a:pPr lvl="1"/>
            <a:r>
              <a:rPr/>
              <a:t>some due to volcanoes, but not all.</a:t>
            </a:r>
          </a:p>
          <a:p>
            <a:pPr lvl="0"/>
            <a:r>
              <a:rPr/>
              <a:t>scientists often find (ex-post) reasons for deviations</a:t>
            </a:r>
          </a:p>
          <a:p>
            <a:pPr lvl="1"/>
            <a:r>
              <a:rPr/>
              <a:t>e.g., phaseout of sulfur-laden coal</a:t>
            </a:r>
          </a:p>
          <a:p>
            <a:pPr lvl="1"/>
            <a:r>
              <a:rPr/>
              <a:t>“cherry-picking” is possible because of “noise”</a:t>
            </a:r>
          </a:p>
          <a:p>
            <a:pPr lvl="1"/>
            <a:r>
              <a:rPr/>
              <a:t>but what is “noise”?</a:t>
            </a:r>
          </a:p>
          <a:p>
            <a:pPr lvl="1"/>
            <a:r>
              <a:rPr/>
              <a:t>there was ultimately some cause behind the hiatus, too</a:t>
            </a:r>
          </a:p>
        </p:txBody>
      </p:sp>
    </p:spTree>
  </p:cSl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a:t>and</a:t>
            </a:r>
          </a:p>
          <a:p>
            <a:pPr lvl="1"/>
            <a:r>
              <a:rPr/>
              <a:t>what really caused 500,000 years of variations?</a:t>
            </a:r>
          </a:p>
          <a:p>
            <a:pPr lvl="1"/>
            <a:r>
              <a:rPr/>
              <a:t>why has it warmed more at </a:t>
            </a:r>
            <a:r>
              <a:rPr>
                <a:hlinkClick r:id="rId2"/>
              </a:rPr>
              <a:t>night</a:t>
            </a:r>
            <a:r>
              <a:rPr/>
              <a:t>?</a:t>
            </a:r>
          </a:p>
          <a:p>
            <a:pPr lvl="1"/>
            <a:r>
              <a:rPr/>
              <a:t>why has it warmed more at higher latitudes?</a:t>
            </a:r>
          </a:p>
          <a:p>
            <a:pPr lvl="0"/>
            <a:r>
              <a:rPr/>
              <a:t>interesting questions are not disputing main insight: global warming is continuing</a:t>
            </a:r>
          </a:p>
        </p:txBody>
      </p:sp>
    </p:spTree>
  </p:cSl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amaps-crop.jpg" id="0" name="Picture 1"/>
          <p:cNvPicPr>
            <a:picLocks noGrp="1" noChangeAspect="1"/>
          </p:cNvPicPr>
          <p:nvPr/>
        </p:nvPicPr>
        <p:blipFill>
          <a:blip r:embed="rId2"/>
          <a:stretch>
            <a:fillRect/>
          </a:stretch>
        </p:blipFill>
        <p:spPr bwMode="auto">
          <a:xfrm>
            <a:off x="1879600" y="1193800"/>
            <a:ext cx="5372100" cy="3390900"/>
          </a:xfrm>
          <a:prstGeom prst="rect">
            <a:avLst/>
          </a:prstGeom>
          <a:noFill/>
          <a:ln w="9525">
            <a:noFill/>
            <a:headEnd/>
            <a:tailEnd/>
          </a:ln>
        </p:spPr>
      </p:pic>
    </p:spTree>
  </p:cSl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Just Hold On</a:t>
            </a:r>
          </a:p>
        </p:txBody>
      </p:sp>
      <p:sp>
        <p:nvSpPr>
          <p:cNvPr id="3" name="Content Placeholder 2"/>
          <p:cNvSpPr>
            <a:spLocks noGrp="1"/>
          </p:cNvSpPr>
          <p:nvPr>
            <p:ph idx="1"/>
          </p:nvPr>
        </p:nvSpPr>
        <p:spPr/>
        <p:txBody>
          <a:bodyPr/>
          <a:lstStyle/>
          <a:p>
            <a:pPr lvl="0"/>
            <a:r>
              <a:rPr/>
              <a:t>we will learn more “soon”:</a:t>
            </a:r>
          </a:p>
          <a:p>
            <a:pPr lvl="1"/>
            <a:r>
              <a:rPr/>
              <a:t>soon = think 50 years.</a:t>
            </a:r>
          </a:p>
          <a:p>
            <a:pPr lvl="1"/>
            <a:r>
              <a:rPr/>
              <a:t>current temperature change is lightning fast by geological standards.</a:t>
            </a:r>
          </a:p>
        </p:txBody>
      </p:sp>
    </p:spTree>
  </p:cSl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More Climate Science Slander</a:t>
            </a:r>
          </a:p>
        </p:txBody>
      </p:sp>
      <p:sp>
        <p:nvSpPr>
          <p:cNvPr id="3" name="Content Placeholder 2"/>
          <p:cNvSpPr>
            <a:spLocks noGrp="1"/>
          </p:cNvSpPr>
          <p:nvPr>
            <p:ph idx="1"/>
          </p:nvPr>
        </p:nvSpPr>
        <p:spPr/>
        <p:txBody>
          <a:bodyPr/>
          <a:lstStyle/>
          <a:p>
            <a:pPr lvl="0" indent="0" marL="0">
              <a:buNone/>
            </a:pPr>
            <a:r>
              <a:rPr/>
              <a:t>were past climate models wrong?</a:t>
            </a:r>
          </a:p>
          <a:p>
            <a:pPr lvl="0"/>
            <a:r>
              <a:rPr/>
              <a:t>not really!</a:t>
            </a:r>
          </a:p>
          <a:p>
            <a:pPr lvl="0"/>
            <a:r>
              <a:rPr i="1"/>
              <a:t>urban myth</a:t>
            </a:r>
            <a:r>
              <a:rPr/>
              <a:t>.</a:t>
            </a:r>
          </a:p>
        </p:txBody>
      </p:sp>
    </p:spTree>
  </p:cSl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pastmodels.png" id="0" name="Picture 1"/>
          <p:cNvPicPr>
            <a:picLocks noGrp="1" noChangeAspect="1"/>
          </p:cNvPicPr>
          <p:nvPr/>
        </p:nvPicPr>
        <p:blipFill>
          <a:blip r:embed="rId2"/>
          <a:stretch>
            <a:fillRect/>
          </a:stretch>
        </p:blipFill>
        <p:spPr bwMode="auto">
          <a:xfrm>
            <a:off x="2616200" y="1193800"/>
            <a:ext cx="3924300" cy="3390900"/>
          </a:xfrm>
          <a:prstGeom prst="rect">
            <a:avLst/>
          </a:prstGeom>
          <a:noFill/>
          <a:ln w="9525">
            <a:noFill/>
            <a:headEnd/>
            <a:tailEnd/>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 Comprehensive Earth And GHG Balance</a:t>
            </a:r>
          </a:p>
        </p:txBody>
      </p:sp>
      <p:sp>
        <p:nvSpPr>
          <p:cNvPr id="3" name="Content Placeholder 2"/>
          <p:cNvSpPr>
            <a:spLocks noGrp="1"/>
          </p:cNvSpPr>
          <p:nvPr>
            <p:ph idx="1"/>
          </p:nvPr>
        </p:nvSpPr>
        <p:spPr/>
        <p:txBody>
          <a:bodyPr/>
          <a:lstStyle/>
          <a:p>
            <a:pPr lvl="0"/>
            <a:r>
              <a:rPr/>
              <a:t>next diagram is courtesy of </a:t>
            </a:r>
            <a:r>
              <a:rPr>
                <a:hlinkClick r:id="rId2"/>
              </a:rPr>
              <a:t>gregory bothun</a:t>
            </a:r>
            <a:r>
              <a:rPr/>
              <a:t>.</a:t>
            </a:r>
          </a:p>
          <a:p>
            <a:pPr lvl="0"/>
            <a:r>
              <a:rPr/>
              <a:t>the radiation balance changes over time.</a:t>
            </a:r>
          </a:p>
          <a:p>
            <a:pPr lvl="1"/>
            <a:r>
              <a:rPr/>
              <a:t>see gregory’s </a:t>
            </a:r>
            <a:r>
              <a:rPr>
                <a:hlinkClick r:id="rId3"/>
              </a:rPr>
              <a:t>explanation</a:t>
            </a:r>
            <a:r>
              <a:rPr/>
              <a:t>.</a:t>
            </a:r>
          </a:p>
        </p:txBody>
      </p:sp>
    </p:spTree>
  </p:cSl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Summary Of Undeniable Facts</a:t>
            </a:r>
          </a:p>
        </p:txBody>
      </p:sp>
      <p:sp>
        <p:nvSpPr>
          <p:cNvPr id="3" name="Content Placeholder 2"/>
          <p:cNvSpPr>
            <a:spLocks noGrp="1"/>
          </p:cNvSpPr>
          <p:nvPr>
            <p:ph idx="1"/>
          </p:nvPr>
        </p:nvSpPr>
        <p:spPr/>
        <p:txBody>
          <a:bodyPr/>
          <a:lstStyle/>
          <a:p>
            <a:pPr lvl="0"/>
            <a:r>
              <a:rPr/>
              <a:t>Earth has been warming (about 1°C since 1980).</a:t>
            </a:r>
          </a:p>
          <a:p>
            <a:pPr lvl="0"/>
            <a:r>
              <a:rPr/>
              <a:t>Earth will be warming a lot more (maybe another 2°C).</a:t>
            </a:r>
          </a:p>
          <a:p>
            <a:pPr lvl="1"/>
            <a:r>
              <a:rPr/>
              <a:t>satellites can measure incoming and outgoing radiation (like a kettle on a stove).</a:t>
            </a:r>
          </a:p>
          <a:p>
            <a:pPr lvl="1"/>
            <a:r>
              <a:rPr/>
              <a:t>Earth is </a:t>
            </a:r>
            <a:r>
              <a:rPr i="1"/>
              <a:t>not</a:t>
            </a:r>
            <a:r>
              <a:rPr/>
              <a:t> in thermal equilibrium.</a:t>
            </a:r>
          </a:p>
          <a:p>
            <a:pPr lvl="1"/>
            <a:r>
              <a:rPr/>
              <a:t>only half of caused-by-already-emitted warming has occurred by now — maybe 0.7°C out of 1.4°C .</a:t>
            </a:r>
          </a:p>
          <a:p>
            <a:pPr lvl="1"/>
            <a:r>
              <a:rPr/>
              <a:t>warming will be coming — unless something else (asteroid? super-volcano? nuclear war?) throws it off equilibrium.</a:t>
            </a:r>
          </a:p>
        </p:txBody>
      </p:sp>
    </p:spTree>
  </p:cSl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a:t>climate disasters will likely be more common:</a:t>
            </a:r>
          </a:p>
          <a:p>
            <a:pPr lvl="1"/>
            <a:r>
              <a:rPr/>
              <a:t>slowly increasing.</a:t>
            </a:r>
          </a:p>
          <a:p>
            <a:pPr lvl="1"/>
            <a:r>
              <a:rPr/>
              <a:t>yet, specific events are and will always be difficult to attribute.</a:t>
            </a:r>
          </a:p>
          <a:p>
            <a:pPr lvl="2"/>
            <a:r>
              <a:rPr/>
              <a:t>if you strongly believe in fitted simulation models, then you can do some attribution relative to null hypothesis.</a:t>
            </a:r>
          </a:p>
          <a:p>
            <a:pPr lvl="2"/>
            <a:r>
              <a:rPr/>
              <a:t>if you want the data to speak for themselves, then individual events are not attributable due to large system variances.</a:t>
            </a:r>
          </a:p>
          <a:p>
            <a:pPr lvl="1"/>
            <a:r>
              <a:rPr/>
              <a:t>more energy injected into system Earth will eventually have an effect </a:t>
            </a:r>
            <a:r>
              <a:rPr i="1"/>
              <a:t>on average</a:t>
            </a:r>
            <a:r>
              <a:rPr/>
              <a:t>.</a:t>
            </a:r>
          </a:p>
          <a:p>
            <a:pPr lvl="1"/>
            <a:r>
              <a:rPr/>
              <a:t>(this does not necessarily mean more damage)</a:t>
            </a:r>
          </a:p>
        </p:txBody>
      </p:sp>
    </p:spTree>
  </p:cSl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Click-Bait</a:t>
            </a:r>
          </a:p>
        </p:txBody>
      </p:sp>
      <p:sp>
        <p:nvSpPr>
          <p:cNvPr id="3" name="Content Placeholder 2"/>
          <p:cNvSpPr>
            <a:spLocks noGrp="1"/>
          </p:cNvSpPr>
          <p:nvPr>
            <p:ph idx="1"/>
          </p:nvPr>
        </p:nvSpPr>
        <p:spPr/>
        <p:txBody>
          <a:bodyPr/>
          <a:lstStyle/>
          <a:p>
            <a:pPr lvl="0"/>
            <a:r>
              <a:rPr/>
              <a:t>attention is also increasing:</a:t>
            </a:r>
          </a:p>
          <a:p>
            <a:pPr lvl="1"/>
            <a:r>
              <a:rPr/>
              <a:t>more people,</a:t>
            </a:r>
          </a:p>
          <a:p>
            <a:pPr lvl="1"/>
            <a:r>
              <a:rPr/>
              <a:t>more media,</a:t>
            </a:r>
          </a:p>
          <a:p>
            <a:pPr lvl="1"/>
            <a:r>
              <a:rPr/>
              <a:t>with a good alarming narrative for an interested clientele</a:t>
            </a:r>
          </a:p>
          <a:p>
            <a:pPr lvl="0" indent="0" marL="0">
              <a:buNone/>
            </a:pPr>
            <a:r>
              <a:rPr/>
              <a:t> </a:t>
            </a:r>
          </a:p>
          <a:p>
            <a:pPr lvl="0"/>
            <a:r>
              <a:rPr/>
              <a:t>more impact and more notice.</a:t>
            </a:r>
          </a:p>
        </p:txBody>
      </p:sp>
    </p:spTree>
  </p:cSl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Unarguable Conclusions</a:t>
            </a:r>
          </a:p>
        </p:txBody>
      </p:sp>
      <p:sp>
        <p:nvSpPr>
          <p:cNvPr id="3" name="Content Placeholder 2"/>
          <p:cNvSpPr>
            <a:spLocks noGrp="1"/>
          </p:cNvSpPr>
          <p:nvPr>
            <p:ph idx="1"/>
          </p:nvPr>
        </p:nvSpPr>
        <p:spPr/>
        <p:txBody>
          <a:bodyPr/>
          <a:lstStyle/>
          <a:p>
            <a:pPr lvl="0"/>
            <a:r>
              <a:rPr/>
              <a:t>Earth has been warming for 200 years.</a:t>
            </a:r>
          </a:p>
          <a:p>
            <a:pPr lvl="0"/>
            <a:r>
              <a:rPr/>
              <a:t>warming has recently been accelerating.</a:t>
            </a:r>
          </a:p>
          <a:p>
            <a:pPr lvl="0"/>
            <a:r>
              <a:rPr/>
              <a:t>anthropogenic GHGs (co</a:t>
            </a:r>
            <a:r>
              <a:rPr baseline="-25000"/>
              <a:t>2</a:t>
            </a:r>
            <a:r>
              <a:rPr/>
              <a:t>) are major contributors:</a:t>
            </a:r>
          </a:p>
          <a:p>
            <a:pPr lvl="1"/>
            <a:r>
              <a:rPr/>
              <a:t>basic physics demands it.</a:t>
            </a:r>
          </a:p>
          <a:p>
            <a:pPr lvl="1"/>
            <a:r>
              <a:rPr/>
              <a:t>long-lived GHGs prime a water vapor amplifier, although the role of clouds is not fully understood.</a:t>
            </a:r>
          </a:p>
          <a:p>
            <a:pPr lvl="0"/>
            <a:r>
              <a:rPr/>
              <a:t>deniers are ignorant or disingenuous.</a:t>
            </a:r>
          </a:p>
        </p:txBody>
      </p:sp>
    </p:spTree>
  </p:cSl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Arguable Conclusions</a:t>
            </a:r>
          </a:p>
        </p:txBody>
      </p:sp>
      <p:sp>
        <p:nvSpPr>
          <p:cNvPr id="3" name="Content Placeholder 2"/>
          <p:cNvSpPr>
            <a:spLocks noGrp="1"/>
          </p:cNvSpPr>
          <p:nvPr>
            <p:ph idx="1"/>
          </p:nvPr>
        </p:nvSpPr>
        <p:spPr/>
        <p:txBody>
          <a:bodyPr/>
          <a:lstStyle/>
          <a:p>
            <a:pPr lvl="0"/>
            <a:r>
              <a:rPr/>
              <a:t>a minority wonders</a:t>
            </a:r>
          </a:p>
          <a:p>
            <a:pPr lvl="1"/>
            <a:r>
              <a:rPr/>
              <a:t>could something other than human GHGs also play a role?</a:t>
            </a:r>
          </a:p>
          <a:p>
            <a:pPr lvl="1"/>
            <a:r>
              <a:rPr/>
              <a:t>could human GHGs be only one part of the puzzle?</a:t>
            </a:r>
          </a:p>
          <a:p>
            <a:pPr lvl="1"/>
            <a:r>
              <a:rPr/>
              <a:t>would be important if continuing (like GHG emissions)</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Physics GHG Basics</a:t>
            </a:r>
          </a:p>
        </p:txBody>
      </p:sp>
      <p:pic>
        <p:nvPicPr>
          <p:cNvPr descr="radiation.png" id="0" name="Picture 1"/>
          <p:cNvPicPr>
            <a:picLocks noGrp="1" noChangeAspect="1"/>
          </p:cNvPicPr>
          <p:nvPr/>
        </p:nvPicPr>
        <p:blipFill>
          <a:blip r:embed="rId2"/>
          <a:stretch>
            <a:fillRect/>
          </a:stretch>
        </p:blipFill>
        <p:spPr bwMode="auto">
          <a:xfrm>
            <a:off x="1435100" y="1193800"/>
            <a:ext cx="6286500" cy="33909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GHG Effect On Planet Earth</a:t>
            </a:r>
          </a:p>
        </p:txBody>
      </p:sp>
      <p:sp>
        <p:nvSpPr>
          <p:cNvPr id="3" name="Content Placeholder 2"/>
          <p:cNvSpPr>
            <a:spLocks noGrp="1"/>
          </p:cNvSpPr>
          <p:nvPr>
            <p:ph idx="1"/>
          </p:nvPr>
        </p:nvSpPr>
        <p:spPr/>
        <p:txBody>
          <a:bodyPr/>
          <a:lstStyle/>
          <a:p>
            <a:pPr lvl="0"/>
            <a:r>
              <a:rPr/>
              <a:t>today’s life depends on presence of GHGs:</a:t>
            </a:r>
          </a:p>
          <a:p>
            <a:pPr lvl="1"/>
            <a:r>
              <a:rPr/>
              <a:t>no GHGs: –18°C = 255°k = 0°f .</a:t>
            </a:r>
          </a:p>
          <a:p>
            <a:pPr lvl="1"/>
            <a:r>
              <a:rPr/>
              <a:t>actual: +14°C = 287°k = 57°f .</a:t>
            </a:r>
          </a:p>
          <a:p>
            <a:pPr lvl="0" indent="0" marL="0">
              <a:buNone/>
            </a:pPr>
            <a:r>
              <a:rPr/>
              <a:t> </a:t>
            </a:r>
          </a:p>
          <a:p>
            <a:pPr lvl="0" indent="0" marL="0">
              <a:buNone/>
            </a:pPr>
            <a:r>
              <a:rPr/>
              <a:t>what about venus?</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Venus?</a:t>
            </a:r>
          </a:p>
        </p:txBody>
      </p:sp>
      <p:sp>
        <p:nvSpPr>
          <p:cNvPr id="3" name="Content Placeholder 2"/>
          <p:cNvSpPr>
            <a:spLocks noGrp="1"/>
          </p:cNvSpPr>
          <p:nvPr>
            <p:ph idx="1"/>
          </p:nvPr>
        </p:nvSpPr>
        <p:spPr/>
        <p:txBody>
          <a:bodyPr/>
          <a:lstStyle/>
          <a:p>
            <a:pPr lvl="0"/>
            <a:r>
              <a:rPr/>
              <a:t>venus: 460°C; 98% co</a:t>
            </a:r>
            <a:r>
              <a:rPr baseline="-25000"/>
              <a:t>2</a:t>
            </a:r>
            <a:r>
              <a:rPr/>
              <a:t>.</a:t>
            </a:r>
          </a:p>
          <a:p>
            <a:pPr lvl="1"/>
            <a:r>
              <a:rPr/>
              <a:t>water is required for stone weathering of co</a:t>
            </a:r>
            <a:r>
              <a:rPr baseline="-25000"/>
              <a:t>2</a:t>
            </a:r>
            <a:r>
              <a:rPr/>
              <a:t>.</a:t>
            </a:r>
          </a:p>
          <a:p>
            <a:pPr lvl="0"/>
            <a:r>
              <a:rPr/>
              <a:t>Earth: 14°C; 0.0004% co</a:t>
            </a:r>
            <a:r>
              <a:rPr baseline="-25000"/>
              <a:t>2</a:t>
            </a:r>
            <a:r>
              <a:rPr/>
              <a:t>.</a:t>
            </a:r>
          </a:p>
          <a:p>
            <a:pPr lvl="1"/>
            <a:r>
              <a:rPr/>
              <a:t>fearing 0.0008% co</a:t>
            </a:r>
            <a:r>
              <a:rPr baseline="-25000"/>
              <a:t>2</a:t>
            </a:r>
            <a:r>
              <a:rPr/>
              <a:t>.</a:t>
            </a:r>
          </a:p>
          <a:p>
            <a:pPr lvl="1"/>
            <a:r>
              <a:rPr/>
              <a:t>humans are not </a:t>
            </a:r>
            <a:r>
              <a:rPr b="1" i="1"/>
              <a:t>that</a:t>
            </a:r>
            <a:r>
              <a:rPr/>
              <a:t> important! life on Earth will not end due to human co</a:t>
            </a:r>
            <a:r>
              <a:rPr baseline="-25000"/>
              <a:t>2</a:t>
            </a:r>
            <a:r>
              <a:rPr/>
              <a:t> emissions.</a:t>
            </a:r>
          </a:p>
          <a:p>
            <a:pPr lvl="0"/>
            <a:r>
              <a:rPr/>
              <a:t>mars: –65°C; 96% co</a:t>
            </a:r>
            <a:r>
              <a:rPr baseline="-25000"/>
              <a:t>2</a:t>
            </a:r>
            <a:r>
              <a:rPr/>
              <a:t>.</a:t>
            </a:r>
          </a:p>
          <a:p>
            <a:pPr lvl="1"/>
            <a:r>
              <a:rPr/>
              <a:t>can reach +20°C in summer on the equator</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Earth’s Past</a:t>
            </a:r>
          </a:p>
        </p:txBody>
      </p:sp>
      <p:sp>
        <p:nvSpPr>
          <p:cNvPr id="3" name="Content Placeholder 2"/>
          <p:cNvSpPr>
            <a:spLocks noGrp="1"/>
          </p:cNvSpPr>
          <p:nvPr>
            <p:ph idx="1"/>
          </p:nvPr>
        </p:nvSpPr>
        <p:spPr/>
        <p:txBody>
          <a:bodyPr/>
          <a:lstStyle/>
          <a:p>
            <a:pPr lvl="0" indent="0" marL="0">
              <a:buNone/>
            </a:pPr>
            <a:r>
              <a:rPr b="1" i="1"/>
              <a:t>what do boffins know about the past?</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Science</dc:title>
  <dc:creator>Ivo Welch</dc:creator>
  <cp:keywords/>
  <dcterms:created xsi:type="dcterms:W3CDTF">2023-02-17T18:34:31Z</dcterms:created>
  <dcterms:modified xsi:type="dcterms:W3CDTF">2023-02-17T18:34:31Z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2023-02-17</vt:lpwstr>
  </property>
  <property fmtid="{D5CDD505-2E9C-101B-9397-08002B2CF9AE}" pid="3" name="email">
    <vt:lpwstr>ivo.welch@gmail.com</vt:lpwstr>
  </property>
  <property fmtid="{D5CDD505-2E9C-101B-9397-08002B2CF9AE}" pid="4" name="layout">
    <vt:lpwstr>iaw</vt:lpwstr>
  </property>
  <property fmtid="{D5CDD505-2E9C-101B-9397-08002B2CF9AE}" pid="5" name="subtitle">
    <vt:lpwstr>Life finds a way — Ian Malcolm.</vt:lpwstr>
  </property>
</Properties>
</file>